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1"/>
  </p:notesMasterIdLst>
  <p:sldIdLst>
    <p:sldId id="1031" r:id="rId2"/>
    <p:sldId id="863" r:id="rId3"/>
    <p:sldId id="1004" r:id="rId4"/>
    <p:sldId id="1005" r:id="rId5"/>
    <p:sldId id="1023" r:id="rId6"/>
    <p:sldId id="345" r:id="rId7"/>
    <p:sldId id="384" r:id="rId8"/>
    <p:sldId id="1003" r:id="rId9"/>
    <p:sldId id="1138" r:id="rId10"/>
    <p:sldId id="665" r:id="rId11"/>
    <p:sldId id="1139" r:id="rId12"/>
    <p:sldId id="667" r:id="rId13"/>
    <p:sldId id="668" r:id="rId14"/>
    <p:sldId id="986" r:id="rId15"/>
    <p:sldId id="1014" r:id="rId16"/>
    <p:sldId id="1029" r:id="rId17"/>
    <p:sldId id="793" r:id="rId18"/>
    <p:sldId id="1028" r:id="rId19"/>
    <p:sldId id="1019"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D0AF34DD-D6B5-4841-A4BA-9E25DC32AE6D}">
          <p14:sldIdLst>
            <p14:sldId id="1031"/>
            <p14:sldId id="863"/>
            <p14:sldId id="1004"/>
            <p14:sldId id="1005"/>
            <p14:sldId id="1023"/>
            <p14:sldId id="345"/>
            <p14:sldId id="384"/>
            <p14:sldId id="1003"/>
            <p14:sldId id="1138"/>
            <p14:sldId id="665"/>
            <p14:sldId id="1139"/>
            <p14:sldId id="667"/>
            <p14:sldId id="668"/>
            <p14:sldId id="986"/>
            <p14:sldId id="1014"/>
            <p14:sldId id="1029"/>
            <p14:sldId id="793"/>
            <p14:sldId id="1028"/>
            <p14:sldId id="1019"/>
          </p14:sldIdLst>
        </p14:section>
        <p14:section name="Ikke-navngivet sektion" id="{F688DCF3-A391-49D7-A7D6-071022590A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KLO0010" initials="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853"/>
    <a:srgbClr val="8DACAF"/>
    <a:srgbClr val="EA8293"/>
    <a:srgbClr val="D92543"/>
    <a:srgbClr val="35D31B"/>
    <a:srgbClr val="006600"/>
    <a:srgbClr val="008000"/>
    <a:srgbClr val="339551"/>
    <a:srgbClr val="011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3533" autoAdjust="0"/>
  </p:normalViewPr>
  <p:slideViewPr>
    <p:cSldViewPr>
      <p:cViewPr varScale="1">
        <p:scale>
          <a:sx n="67" d="100"/>
          <a:sy n="67" d="100"/>
        </p:scale>
        <p:origin x="640" y="44"/>
      </p:cViewPr>
      <p:guideLst>
        <p:guide orient="horz" pos="2160"/>
        <p:guide pos="3840"/>
      </p:guideLst>
    </p:cSldViewPr>
  </p:slideViewPr>
  <p:outlineViewPr>
    <p:cViewPr>
      <p:scale>
        <a:sx n="33" d="100"/>
        <a:sy n="33" d="100"/>
      </p:scale>
      <p:origin x="0" y="232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D285FC-548A-4C0A-990D-193B172C3536}" type="datetimeFigureOut">
              <a:rPr lang="da-DK" smtClean="0"/>
              <a:t>06-09-2022</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A4A02C-738A-41C2-9223-7B61F7157AC6}" type="slidenum">
              <a:rPr lang="da-DK" smtClean="0"/>
              <a:t>‹nr.›</a:t>
            </a:fld>
            <a:endParaRPr lang="da-DK"/>
          </a:p>
        </p:txBody>
      </p:sp>
    </p:spTree>
    <p:extLst>
      <p:ext uri="{BB962C8B-B14F-4D97-AF65-F5344CB8AC3E}">
        <p14:creationId xmlns:p14="http://schemas.microsoft.com/office/powerpoint/2010/main" val="3713729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x-none" dirty="0"/>
          </a:p>
        </p:txBody>
      </p:sp>
      <p:sp>
        <p:nvSpPr>
          <p:cNvPr id="4" name="Pladsholder til slidenummer 3"/>
          <p:cNvSpPr>
            <a:spLocks noGrp="1"/>
          </p:cNvSpPr>
          <p:nvPr>
            <p:ph type="sldNum" sz="quarter" idx="10"/>
          </p:nvPr>
        </p:nvSpPr>
        <p:spPr/>
        <p:txBody>
          <a:bodyPr/>
          <a:lstStyle/>
          <a:p>
            <a:fld id="{BCA4A02C-738A-41C2-9223-7B61F7157AC6}" type="slidenum">
              <a:rPr lang="da-DK" smtClean="0"/>
              <a:t>2</a:t>
            </a:fld>
            <a:endParaRPr lang="da-DK"/>
          </a:p>
        </p:txBody>
      </p:sp>
    </p:spTree>
    <p:extLst>
      <p:ext uri="{BB962C8B-B14F-4D97-AF65-F5344CB8AC3E}">
        <p14:creationId xmlns:p14="http://schemas.microsoft.com/office/powerpoint/2010/main" val="382481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Cross-sectional</a:t>
            </a:r>
            <a:r>
              <a:rPr lang="en-GB" baseline="0" dirty="0"/>
              <a:t> </a:t>
            </a:r>
            <a:r>
              <a:rPr lang="en-GB" baseline="0" dirty="0" err="1"/>
              <a:t>studie</a:t>
            </a:r>
            <a:r>
              <a:rPr lang="en-GB" baseline="0" dirty="0"/>
              <a:t> from the </a:t>
            </a:r>
            <a:r>
              <a:rPr lang="en-GB" baseline="0" dirty="0" err="1"/>
              <a:t>Holbaek</a:t>
            </a:r>
            <a:r>
              <a:rPr lang="en-GB" baseline="0" dirty="0"/>
              <a:t> study with around the 4000 participants.</a:t>
            </a:r>
          </a:p>
          <a:p>
            <a:r>
              <a:rPr lang="en-GB" baseline="0" dirty="0"/>
              <a:t>Among children and adolescents with overweight and obesity…</a:t>
            </a:r>
          </a:p>
          <a:p>
            <a:pPr marL="171450" indent="-171450">
              <a:buFontTx/>
              <a:buChar char="-"/>
            </a:pPr>
            <a:r>
              <a:rPr lang="en-GB" baseline="0" dirty="0"/>
              <a:t>75% has low self-esteem, self-confidence and quality of life</a:t>
            </a:r>
          </a:p>
          <a:p>
            <a:pPr marL="171450" indent="-171450">
              <a:buFontTx/>
              <a:buChar char="-"/>
            </a:pPr>
            <a:r>
              <a:rPr lang="en-GB" baseline="0" dirty="0"/>
              <a:t>82% has disturbed eating</a:t>
            </a:r>
          </a:p>
          <a:p>
            <a:pPr marL="171450" indent="-171450">
              <a:buFontTx/>
              <a:buChar char="-"/>
            </a:pPr>
            <a:r>
              <a:rPr lang="en-GB" baseline="0" dirty="0"/>
              <a:t>50% has hypertension or prehypertension</a:t>
            </a:r>
          </a:p>
          <a:p>
            <a:pPr marL="171450" indent="-171450">
              <a:buFontTx/>
              <a:buChar char="-"/>
            </a:pPr>
            <a:r>
              <a:rPr lang="en-GB" baseline="0" dirty="0"/>
              <a:t>60% has vitamin D insufficiency</a:t>
            </a:r>
          </a:p>
          <a:p>
            <a:pPr marL="171450" indent="-171450">
              <a:buFontTx/>
              <a:buChar char="-"/>
            </a:pPr>
            <a:r>
              <a:rPr lang="en-GB" baseline="0" dirty="0"/>
              <a:t>14% has prediabetes</a:t>
            </a:r>
          </a:p>
          <a:p>
            <a:pPr marL="171450" indent="-171450">
              <a:buFontTx/>
              <a:buChar char="-"/>
            </a:pPr>
            <a:r>
              <a:rPr lang="en-GB" baseline="0" dirty="0"/>
              <a:t>45% has sleep </a:t>
            </a:r>
            <a:r>
              <a:rPr lang="en-GB" baseline="0" dirty="0" err="1"/>
              <a:t>apnea</a:t>
            </a:r>
            <a:endParaRPr lang="en-GB" baseline="0" dirty="0"/>
          </a:p>
          <a:p>
            <a:pPr marL="171450" indent="-171450">
              <a:buFontTx/>
              <a:buChar char="-"/>
            </a:pPr>
            <a:r>
              <a:rPr lang="en-GB" baseline="0" dirty="0"/>
              <a:t>And 231% has hepatic steatosis</a:t>
            </a:r>
          </a:p>
          <a:p>
            <a:pPr marL="171450" indent="-171450">
              <a:buFontTx/>
              <a:buChar char="-"/>
            </a:pPr>
            <a:endParaRPr lang="en-GB" baseline="0" dirty="0"/>
          </a:p>
          <a:p>
            <a:endParaRPr lang="en-GB" baseline="0" dirty="0"/>
          </a:p>
          <a:p>
            <a:r>
              <a:rPr lang="en-GB" i="1" baseline="0" dirty="0" err="1"/>
              <a:t>Tjek</a:t>
            </a:r>
            <a:r>
              <a:rPr lang="en-GB" i="1" baseline="0" dirty="0"/>
              <a:t>: </a:t>
            </a:r>
            <a:r>
              <a:rPr lang="en-GB" i="1" baseline="0" dirty="0" err="1"/>
              <a:t>fogh’s</a:t>
            </a:r>
            <a:r>
              <a:rPr lang="en-GB" i="1" baseline="0" dirty="0"/>
              <a:t> paper om </a:t>
            </a:r>
            <a:r>
              <a:rPr lang="en-GB" i="1" baseline="0" dirty="0" err="1"/>
              <a:t>det</a:t>
            </a:r>
            <a:r>
              <a:rPr lang="en-GB" i="1" baseline="0" dirty="0"/>
              <a:t> </a:t>
            </a:r>
            <a:r>
              <a:rPr lang="en-GB" i="1" baseline="0" dirty="0" err="1"/>
              <a:t>også</a:t>
            </a:r>
            <a:r>
              <a:rPr lang="en-GB" i="1" baseline="0" dirty="0"/>
              <a:t> </a:t>
            </a:r>
            <a:r>
              <a:rPr lang="en-GB" i="1" baseline="0" dirty="0" err="1"/>
              <a:t>er</a:t>
            </a:r>
            <a:r>
              <a:rPr lang="en-GB" i="1" baseline="0" dirty="0"/>
              <a:t> </a:t>
            </a:r>
            <a:r>
              <a:rPr lang="en-GB" i="1" baseline="0" dirty="0" err="1"/>
              <a:t>inkl</a:t>
            </a:r>
            <a:r>
              <a:rPr lang="en-GB" i="1" baseline="0" dirty="0"/>
              <a:t>. </a:t>
            </a:r>
            <a:r>
              <a:rPr lang="en-GB" i="1" baseline="0" dirty="0" err="1"/>
              <a:t>QoL</a:t>
            </a:r>
            <a:r>
              <a:rPr lang="en-GB" i="1" baseline="0" dirty="0"/>
              <a:t>?</a:t>
            </a:r>
            <a:endParaRPr lang="en-GB" i="1" dirty="0"/>
          </a:p>
        </p:txBody>
      </p:sp>
      <p:sp>
        <p:nvSpPr>
          <p:cNvPr id="4" name="Slide Number Placeholder 3"/>
          <p:cNvSpPr>
            <a:spLocks noGrp="1"/>
          </p:cNvSpPr>
          <p:nvPr>
            <p:ph type="sldNum" sz="quarter" idx="10"/>
          </p:nvPr>
        </p:nvSpPr>
        <p:spPr/>
        <p:txBody>
          <a:bodyPr/>
          <a:lstStyle/>
          <a:p>
            <a:fld id="{2E61351F-DBB1-4664-ADA9-83BC7CB8848D}" type="slidenum">
              <a:rPr lang="en-GB" smtClean="0"/>
              <a:t>8</a:t>
            </a:fld>
            <a:endParaRPr lang="en-GB" dirty="0"/>
          </a:p>
        </p:txBody>
      </p:sp>
    </p:spTree>
    <p:extLst>
      <p:ext uri="{BB962C8B-B14F-4D97-AF65-F5344CB8AC3E}">
        <p14:creationId xmlns:p14="http://schemas.microsoft.com/office/powerpoint/2010/main" val="296036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txBox="1">
            <a:spLocks noGrp="1" noChangeArrowheads="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914423"/>
            <a:fld id="{724EFE3A-B71B-4E30-B621-E9C921784484}" type="slidenum">
              <a:rPr lang="da-DK" sz="1200"/>
              <a:pPr algn="r" defTabSz="914423"/>
              <a:t>12</a:t>
            </a:fld>
            <a:endParaRPr lang="da-DK" sz="1200"/>
          </a:p>
        </p:txBody>
      </p:sp>
      <p:sp>
        <p:nvSpPr>
          <p:cNvPr id="374786" name="Rectangle 2"/>
          <p:cNvSpPr>
            <a:spLocks noGrp="1" noRot="1" noChangeAspect="1" noChangeArrowheads="1" noTextEdit="1"/>
          </p:cNvSpPr>
          <p:nvPr>
            <p:ph type="sldImg"/>
          </p:nvPr>
        </p:nvSpPr>
        <p:spPr>
          <a:xfrm>
            <a:off x="381000" y="685800"/>
            <a:ext cx="6096000" cy="3429000"/>
          </a:xfrm>
          <a:ln/>
        </p:spPr>
      </p:sp>
      <p:sp>
        <p:nvSpPr>
          <p:cNvPr id="374787" name="Rectangle 3"/>
          <p:cNvSpPr>
            <a:spLocks noGrp="1" noChangeArrowheads="1"/>
          </p:cNvSpPr>
          <p:nvPr>
            <p:ph type="body" idx="1"/>
          </p:nvPr>
        </p:nvSpPr>
        <p:spPr>
          <a:noFill/>
        </p:spPr>
        <p:txBody>
          <a:bodyPr/>
          <a:lstStyle/>
          <a:p>
            <a:pPr eaLnBrk="1" hangingPunct="1"/>
            <a:endParaRPr lang="sv-SE"/>
          </a:p>
        </p:txBody>
      </p:sp>
    </p:spTree>
    <p:extLst>
      <p:ext uri="{BB962C8B-B14F-4D97-AF65-F5344CB8AC3E}">
        <p14:creationId xmlns:p14="http://schemas.microsoft.com/office/powerpoint/2010/main" val="251399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1" kern="1200" dirty="0">
                <a:solidFill>
                  <a:schemeClr val="tx1"/>
                </a:solidFill>
                <a:effectLst/>
                <a:latin typeface="+mn-lt"/>
                <a:ea typeface="+mn-ea"/>
                <a:cs typeface="+mn-cs"/>
              </a:rPr>
              <a:t>Abstract</a:t>
            </a:r>
            <a:endParaRPr lang="da-DK"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Growing evidence supports the role of gut microbiota in obesity and its related disorders including type 2 diabetes. Ob/</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mice, which are hyperphagic due to leptin deficiency, are commonly used models of obesity and were instrumental in suggesting links between gut microbiota and obesity. Specific changes in their gut microbiota such as decreased microbial diversity and increased </a:t>
            </a:r>
            <a:r>
              <a:rPr lang="en-US" sz="1200" i="1" kern="1200" dirty="0">
                <a:solidFill>
                  <a:schemeClr val="tx1"/>
                </a:solidFill>
                <a:effectLst/>
                <a:latin typeface="+mn-lt"/>
                <a:ea typeface="+mn-ea"/>
                <a:cs typeface="+mn-cs"/>
              </a:rPr>
              <a:t>Firmicutes</a:t>
            </a:r>
            <a:r>
              <a:rPr lang="en-US" sz="1200" kern="1200" dirty="0">
                <a:solidFill>
                  <a:schemeClr val="tx1"/>
                </a:solidFill>
                <a:effectLst/>
                <a:latin typeface="+mn-lt"/>
                <a:ea typeface="+mn-ea"/>
                <a:cs typeface="+mn-cs"/>
              </a:rPr>
              <a:t> to </a:t>
            </a:r>
            <a:r>
              <a:rPr lang="en-US" sz="1200" i="1" kern="1200" dirty="0">
                <a:solidFill>
                  <a:schemeClr val="tx1"/>
                </a:solidFill>
                <a:effectLst/>
                <a:latin typeface="+mn-lt"/>
                <a:ea typeface="+mn-ea"/>
                <a:cs typeface="+mn-cs"/>
              </a:rPr>
              <a:t>Bacteroidetes</a:t>
            </a:r>
            <a:r>
              <a:rPr lang="en-US" sz="1200" kern="1200" dirty="0">
                <a:solidFill>
                  <a:schemeClr val="tx1"/>
                </a:solidFill>
                <a:effectLst/>
                <a:latin typeface="+mn-lt"/>
                <a:ea typeface="+mn-ea"/>
                <a:cs typeface="+mn-cs"/>
              </a:rPr>
              <a:t> ratio have been suggested to contribute to obesity via increased microbiota capacity to harvest energy. However, the differential development of </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mouse gut microbiota compared to wild type microbiota and the role of hyperphagia in their metabolic impairment have not been investigated thoroughly.</a:t>
            </a:r>
            <a:endParaRPr lang="da-DK"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We performed a 10-week long study in </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(n=12) and wild type control (n=12) mice fed </a:t>
            </a:r>
            <a:r>
              <a:rPr lang="en-US" sz="1200" i="1" kern="1200" dirty="0">
                <a:solidFill>
                  <a:schemeClr val="tx1"/>
                </a:solidFill>
                <a:effectLst/>
                <a:latin typeface="+mn-lt"/>
                <a:ea typeface="+mn-ea"/>
                <a:cs typeface="+mn-cs"/>
              </a:rPr>
              <a:t>ad libitum</a:t>
            </a:r>
            <a:r>
              <a:rPr lang="en-US" sz="1200" kern="1200" dirty="0">
                <a:solidFill>
                  <a:schemeClr val="tx1"/>
                </a:solidFill>
                <a:effectLst/>
                <a:latin typeface="+mn-lt"/>
                <a:ea typeface="+mn-ea"/>
                <a:cs typeface="+mn-cs"/>
              </a:rPr>
              <a:t>. To differentiate effects of leptin deficiency from hyperphagia, we pair-fed an additional group of </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mice (n=11) based on the food consumption of control mice. Compared to control mice, </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mice fed </a:t>
            </a:r>
            <a:r>
              <a:rPr lang="en-US" sz="1200" i="1" kern="1200" dirty="0">
                <a:solidFill>
                  <a:schemeClr val="tx1"/>
                </a:solidFill>
                <a:effectLst/>
                <a:latin typeface="+mn-lt"/>
                <a:ea typeface="+mn-ea"/>
                <a:cs typeface="+mn-cs"/>
              </a:rPr>
              <a:t>ad libitum</a:t>
            </a:r>
            <a:r>
              <a:rPr lang="en-US" sz="1200" kern="1200" dirty="0">
                <a:solidFill>
                  <a:schemeClr val="tx1"/>
                </a:solidFill>
                <a:effectLst/>
                <a:latin typeface="+mn-lt"/>
                <a:ea typeface="+mn-ea"/>
                <a:cs typeface="+mn-cs"/>
              </a:rPr>
              <a:t> exhibited compromised glucose metabolism and increased body fat percentage. Pair-fed </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mice exhibited even more compromised glucose metabolism and maintained strikingly similar high body fat percentage at the cost of lean body mass. Acclimatization of the microbiota to our facility took up to 5 weeks. Leptin deficiency impacted gut microbial composition, explaining 18.3% of the variance. Pair-feeding also altered several taxa, although the overall community composition at the end of the study was not significantly different. We found 24 microbial taxa associations with leptin deficiency, notably enrichment of members of </a:t>
            </a:r>
            <a:r>
              <a:rPr lang="en-US" sz="1200" i="1" kern="1200" dirty="0">
                <a:solidFill>
                  <a:schemeClr val="tx1"/>
                </a:solidFill>
                <a:effectLst/>
                <a:latin typeface="+mn-lt"/>
                <a:ea typeface="+mn-ea"/>
                <a:cs typeface="+mn-cs"/>
              </a:rPr>
              <a:t>Lactobacillus </a:t>
            </a:r>
            <a:r>
              <a:rPr lang="en-US" sz="1200" kern="1200" dirty="0">
                <a:solidFill>
                  <a:schemeClr val="tx1"/>
                </a:solidFill>
                <a:effectLst/>
                <a:latin typeface="+mn-lt"/>
                <a:ea typeface="+mn-ea"/>
                <a:cs typeface="+mn-cs"/>
              </a:rPr>
              <a:t>and depletion of </a:t>
            </a:r>
            <a:r>
              <a:rPr lang="en-US" sz="1200" i="1" kern="1200" dirty="0" err="1">
                <a:solidFill>
                  <a:schemeClr val="tx1"/>
                </a:solidFill>
                <a:effectLst/>
                <a:latin typeface="+mn-lt"/>
                <a:ea typeface="+mn-ea"/>
                <a:cs typeface="+mn-cs"/>
              </a:rPr>
              <a:t>Akkermansia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muciniphila</a:t>
            </a:r>
            <a:r>
              <a:rPr lang="en-US" sz="1200" kern="1200" dirty="0">
                <a:solidFill>
                  <a:schemeClr val="tx1"/>
                </a:solidFill>
                <a:effectLst/>
                <a:latin typeface="+mn-lt"/>
                <a:ea typeface="+mn-ea"/>
                <a:cs typeface="+mn-cs"/>
              </a:rPr>
              <a:t>. Microbial metabolic functions related to energy harvest, including glycan degradation, phosphotransferase systems and ABC transporters, were enriched in the </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ob</a:t>
            </a:r>
            <a:r>
              <a:rPr lang="en-US" sz="1200" kern="1200" dirty="0">
                <a:solidFill>
                  <a:schemeClr val="tx1"/>
                </a:solidFill>
                <a:effectLst/>
                <a:latin typeface="+mn-lt"/>
                <a:ea typeface="+mn-ea"/>
                <a:cs typeface="+mn-cs"/>
              </a:rPr>
              <a:t> mice. Taxa previously reported as relevant for obesity were associated with body weight, including </a:t>
            </a:r>
            <a:r>
              <a:rPr lang="en-US" sz="1200" i="1" kern="1200" dirty="0" err="1">
                <a:solidFill>
                  <a:schemeClr val="tx1"/>
                </a:solidFill>
                <a:effectLst/>
                <a:latin typeface="+mn-lt"/>
                <a:ea typeface="+mn-ea"/>
                <a:cs typeface="+mn-cs"/>
              </a:rPr>
              <a:t>Oscillibacter</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Alistipes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(both negatively correlated) and </a:t>
            </a:r>
            <a:r>
              <a:rPr lang="en-US" sz="1200" i="1" kern="1200" dirty="0" err="1">
                <a:solidFill>
                  <a:schemeClr val="tx1"/>
                </a:solidFill>
                <a:effectLst/>
                <a:latin typeface="+mn-lt"/>
                <a:ea typeface="+mn-ea"/>
                <a:cs typeface="+mn-cs"/>
              </a:rPr>
              <a:t>Prevotella</a:t>
            </a:r>
            <a:r>
              <a:rPr lang="en-US" sz="1200" kern="1200" dirty="0">
                <a:solidFill>
                  <a:schemeClr val="tx1"/>
                </a:solidFill>
                <a:effectLst/>
                <a:latin typeface="+mn-lt"/>
                <a:ea typeface="+mn-ea"/>
                <a:cs typeface="+mn-cs"/>
              </a:rPr>
              <a:t> (positively correlated).</a:t>
            </a:r>
            <a:endParaRPr lang="da-DK"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Leptin deficiency caused major changes in the mouse gut microbiota composition. Several microbial taxa were associated with body composition. Pair-fed mice maintained a pre-set high proportion of body fat despite reduced calorie intake, and exhibited more compromised glucose metabolism, with major implications for treatment options for genetically obese individuals.</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D69890B0-CBEC-5941-A76D-3E0678D15F78}" type="slidenum">
              <a:rPr lang="da-DK" smtClean="0"/>
              <a:t>14</a:t>
            </a:fld>
            <a:endParaRPr lang="da-DK"/>
          </a:p>
        </p:txBody>
      </p:sp>
    </p:spTree>
    <p:extLst>
      <p:ext uri="{BB962C8B-B14F-4D97-AF65-F5344CB8AC3E}">
        <p14:creationId xmlns:p14="http://schemas.microsoft.com/office/powerpoint/2010/main" val="2237693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a-DK"/>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AA3A4ECD-A5C5-4584-A312-EA42749E38BD}" type="datetimeFigureOut">
              <a:rPr lang="da-DK" smtClean="0"/>
              <a:t>06-09-2022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301644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A3A4ECD-A5C5-4584-A312-EA42749E38BD}" type="datetimeFigureOut">
              <a:rPr lang="da-DK" smtClean="0"/>
              <a:t>06-09-2022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342598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40"/>
            <a:ext cx="27432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09600" y="274640"/>
            <a:ext cx="80264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A3A4ECD-A5C5-4584-A312-EA42749E38BD}" type="datetimeFigureOut">
              <a:rPr lang="da-DK" smtClean="0"/>
              <a:t>06-09-2022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3202237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6 September 2022</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‹nr.›</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50" i="1" dirty="0"/>
            </a:lvl1pPr>
          </a:lstStyle>
          <a:p>
            <a:pPr marL="269993" lvl="0" indent="-269993"/>
            <a:r>
              <a:rPr lang="en-GB"/>
              <a:t>Insert notes</a:t>
            </a:r>
          </a:p>
        </p:txBody>
      </p:sp>
    </p:spTree>
    <p:extLst>
      <p:ext uri="{BB962C8B-B14F-4D97-AF65-F5344CB8AC3E}">
        <p14:creationId xmlns:p14="http://schemas.microsoft.com/office/powerpoint/2010/main" val="3715438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BBDAB545-D447-4D2B-8720-76E9A0ED3117}" type="datetime3">
              <a:rPr lang="en-US" smtClean="0"/>
              <a:t>6 September 2022</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‹nr.›</a:t>
            </a:fld>
            <a:endParaRPr lang="en-GB"/>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1050" i="1">
                <a:solidFill>
                  <a:schemeClr val="tx2"/>
                </a:solidFill>
              </a:defRPr>
            </a:lvl1pPr>
          </a:lstStyle>
          <a:p>
            <a:pPr lvl="0"/>
            <a:r>
              <a:rPr lang="en-GB"/>
              <a:t>Insert notes</a:t>
            </a:r>
          </a:p>
        </p:txBody>
      </p:sp>
    </p:spTree>
    <p:extLst>
      <p:ext uri="{BB962C8B-B14F-4D97-AF65-F5344CB8AC3E}">
        <p14:creationId xmlns:p14="http://schemas.microsoft.com/office/powerpoint/2010/main" val="347067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A3A4ECD-A5C5-4584-A312-EA42749E38BD}" type="datetimeFigureOut">
              <a:rPr lang="da-DK" smtClean="0"/>
              <a:t>06-09-2022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103824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6"/>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AA3A4ECD-A5C5-4584-A312-EA42749E38BD}" type="datetimeFigureOut">
              <a:rPr lang="da-DK" smtClean="0"/>
              <a:t>06-09-2022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286914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AA3A4ECD-A5C5-4584-A312-EA42749E38BD}" type="datetimeFigureOut">
              <a:rPr lang="da-DK" smtClean="0"/>
              <a:t>06-09-2022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193839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7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AA3A4ECD-A5C5-4584-A312-EA42749E38BD}" type="datetimeFigureOut">
              <a:rPr lang="da-DK" smtClean="0"/>
              <a:t>06-09-2022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1442856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AA3A4ECD-A5C5-4584-A312-EA42749E38BD}" type="datetimeFigureOut">
              <a:rPr lang="da-DK" smtClean="0"/>
              <a:t>06-09-2022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142757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A3A4ECD-A5C5-4584-A312-EA42749E38BD}" type="datetimeFigureOut">
              <a:rPr lang="da-DK" smtClean="0"/>
              <a:t>06-09-2022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98586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1"/>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AA3A4ECD-A5C5-4584-A312-EA42749E38BD}" type="datetimeFigureOut">
              <a:rPr lang="da-DK" smtClean="0"/>
              <a:t>06-09-2022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16706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AA3A4ECD-A5C5-4584-A312-EA42749E38BD}" type="datetimeFigureOut">
              <a:rPr lang="da-DK" smtClean="0"/>
              <a:t>06-09-2022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035A91AB-8876-408A-91A2-15D04761F80F}" type="slidenum">
              <a:rPr lang="da-DK" smtClean="0"/>
              <a:t>‹nr.›</a:t>
            </a:fld>
            <a:endParaRPr lang="da-DK"/>
          </a:p>
        </p:txBody>
      </p:sp>
    </p:spTree>
    <p:extLst>
      <p:ext uri="{BB962C8B-B14F-4D97-AF65-F5344CB8AC3E}">
        <p14:creationId xmlns:p14="http://schemas.microsoft.com/office/powerpoint/2010/main" val="25948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A4ECD-A5C5-4584-A312-EA42749E38BD}" type="datetimeFigureOut">
              <a:rPr lang="da-DK" smtClean="0"/>
              <a:t>06-09-2022</a:t>
            </a:fld>
            <a:endParaRPr lang="da-DK"/>
          </a:p>
        </p:txBody>
      </p:sp>
      <p:sp>
        <p:nvSpPr>
          <p:cNvPr id="5" name="Pladsholder til sidefod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A91AB-8876-408A-91A2-15D04761F80F}" type="slidenum">
              <a:rPr lang="da-DK" smtClean="0"/>
              <a:t>‹nr.›</a:t>
            </a:fld>
            <a:endParaRPr lang="da-DK"/>
          </a:p>
        </p:txBody>
      </p:sp>
    </p:spTree>
    <p:extLst>
      <p:ext uri="{BB962C8B-B14F-4D97-AF65-F5344CB8AC3E}">
        <p14:creationId xmlns:p14="http://schemas.microsoft.com/office/powerpoint/2010/main" val="20818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ch@drholm.com" TargetMode="External"/><Relationship Id="rId2" Type="http://schemas.openxmlformats.org/officeDocument/2006/relationships/hyperlink" Target="mailto:jhom@regionsjaelland.dk"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jenschristianholm.dk/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4FCFA0C-ED50-80AB-D4A6-F88493FE5732}"/>
              </a:ext>
            </a:extLst>
          </p:cNvPr>
          <p:cNvPicPr>
            <a:picLocks noChangeAspect="1"/>
          </p:cNvPicPr>
          <p:nvPr/>
        </p:nvPicPr>
        <p:blipFill rotWithShape="1">
          <a:blip r:embed="rId2"/>
          <a:srcRect l="51181" t="13250" r="9838" b="5901"/>
          <a:stretch/>
        </p:blipFill>
        <p:spPr>
          <a:xfrm>
            <a:off x="3359696" y="152635"/>
            <a:ext cx="5544616" cy="6468719"/>
          </a:xfrm>
          <a:prstGeom prst="rect">
            <a:avLst/>
          </a:prstGeom>
        </p:spPr>
      </p:pic>
    </p:spTree>
    <p:extLst>
      <p:ext uri="{BB962C8B-B14F-4D97-AF65-F5344CB8AC3E}">
        <p14:creationId xmlns:p14="http://schemas.microsoft.com/office/powerpoint/2010/main" val="461909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1"/>
          <p:cNvPicPr>
            <a:picLocks noChangeArrowheads="1"/>
          </p:cNvPicPr>
          <p:nvPr/>
        </p:nvPicPr>
        <p:blipFill>
          <a:blip r:embed="rId2"/>
          <a:srcRect/>
          <a:stretch>
            <a:fillRect/>
          </a:stretch>
        </p:blipFill>
        <p:spPr bwMode="auto">
          <a:xfrm>
            <a:off x="2135560" y="692696"/>
            <a:ext cx="4103999" cy="5904000"/>
          </a:xfrm>
          <a:prstGeom prst="rect">
            <a:avLst/>
          </a:prstGeom>
          <a:noFill/>
          <a:ln w="9525">
            <a:noFill/>
            <a:miter lim="800000"/>
            <a:headEnd/>
            <a:tailEnd/>
          </a:ln>
        </p:spPr>
      </p:pic>
      <p:pic>
        <p:nvPicPr>
          <p:cNvPr id="61442" name="Picture 10"/>
          <p:cNvPicPr>
            <a:picLocks noChangeAspect="1" noChangeArrowheads="1"/>
          </p:cNvPicPr>
          <p:nvPr/>
        </p:nvPicPr>
        <p:blipFill>
          <a:blip r:embed="rId3"/>
          <a:srcRect/>
          <a:stretch>
            <a:fillRect/>
          </a:stretch>
        </p:blipFill>
        <p:spPr bwMode="auto">
          <a:xfrm>
            <a:off x="6240016" y="692696"/>
            <a:ext cx="4092564" cy="5904000"/>
          </a:xfrm>
          <a:prstGeom prst="rect">
            <a:avLst/>
          </a:prstGeom>
          <a:noFill/>
          <a:ln w="9525">
            <a:noFill/>
            <a:miter lim="800000"/>
            <a:headEnd/>
            <a:tailEnd/>
          </a:ln>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grpSp>
        <p:nvGrpSpPr>
          <p:cNvPr id="5" name="Group 7"/>
          <p:cNvGrpSpPr>
            <a:grpSpLocks/>
          </p:cNvGrpSpPr>
          <p:nvPr/>
        </p:nvGrpSpPr>
        <p:grpSpPr bwMode="auto">
          <a:xfrm>
            <a:off x="191344" y="260648"/>
            <a:ext cx="711200" cy="930275"/>
            <a:chOff x="17626" y="647"/>
            <a:chExt cx="1576" cy="2180"/>
          </a:xfrm>
        </p:grpSpPr>
        <p:sp>
          <p:nvSpPr>
            <p:cNvPr id="6"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7"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8"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9"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10"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168288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EE9F0EB-6AA2-5F81-9DC8-76523715A259}"/>
              </a:ext>
            </a:extLst>
          </p:cNvPr>
          <p:cNvPicPr>
            <a:picLocks noChangeAspect="1"/>
          </p:cNvPicPr>
          <p:nvPr/>
        </p:nvPicPr>
        <p:blipFill>
          <a:blip r:embed="rId2"/>
          <a:stretch>
            <a:fillRect/>
          </a:stretch>
        </p:blipFill>
        <p:spPr>
          <a:xfrm>
            <a:off x="3288408" y="167676"/>
            <a:ext cx="5935218" cy="6522219"/>
          </a:xfrm>
          <a:prstGeom prst="rect">
            <a:avLst/>
          </a:prstGeom>
        </p:spPr>
      </p:pic>
    </p:spTree>
    <p:extLst>
      <p:ext uri="{BB962C8B-B14F-4D97-AF65-F5344CB8AC3E}">
        <p14:creationId xmlns:p14="http://schemas.microsoft.com/office/powerpoint/2010/main" val="324780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4" name="Rectangle 6"/>
          <p:cNvSpPr>
            <a:spLocks noChangeArrowheads="1"/>
          </p:cNvSpPr>
          <p:nvPr/>
        </p:nvSpPr>
        <p:spPr bwMode="auto">
          <a:xfrm>
            <a:off x="1992313" y="260349"/>
            <a:ext cx="8229600" cy="1143000"/>
          </a:xfrm>
          <a:prstGeom prst="rect">
            <a:avLst/>
          </a:prstGeom>
          <a:noFill/>
          <a:ln w="9525">
            <a:noFill/>
            <a:miter lim="800000"/>
            <a:headEnd/>
            <a:tailEnd/>
          </a:ln>
        </p:spPr>
        <p:txBody>
          <a:bodyPr anchor="ctr">
            <a:normAutofit/>
          </a:bodyPr>
          <a:lstStyle/>
          <a:p>
            <a:pPr algn="ctr"/>
            <a:endParaRPr lang="sv-SE" sz="4400">
              <a:solidFill>
                <a:schemeClr val="tx2"/>
              </a:solidFill>
            </a:endParaRPr>
          </a:p>
        </p:txBody>
      </p:sp>
      <p:graphicFrame>
        <p:nvGraphicFramePr>
          <p:cNvPr id="373763" name="Object 3"/>
          <p:cNvGraphicFramePr>
            <a:graphicFrameLocks noChangeAspect="1"/>
          </p:cNvGraphicFramePr>
          <p:nvPr/>
        </p:nvGraphicFramePr>
        <p:xfrm>
          <a:off x="1524000" y="35092"/>
          <a:ext cx="9184200" cy="6822909"/>
        </p:xfrm>
        <a:graphic>
          <a:graphicData uri="http://schemas.openxmlformats.org/presentationml/2006/ole">
            <mc:AlternateContent xmlns:mc="http://schemas.openxmlformats.org/markup-compatibility/2006">
              <mc:Choice xmlns:v="urn:schemas-microsoft-com:vml" Requires="v">
                <p:oleObj name="Photo Editor Foto" r:id="rId3" imgW="13495238" imgH="10364647" progId="">
                  <p:embed/>
                </p:oleObj>
              </mc:Choice>
              <mc:Fallback>
                <p:oleObj name="Photo Editor Foto" r:id="rId3" imgW="13495238" imgH="10364647" progId="">
                  <p:embed/>
                  <p:pic>
                    <p:nvPicPr>
                      <p:cNvPr id="37376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92"/>
                        <a:ext cx="9184200" cy="6822909"/>
                      </a:xfrm>
                      <a:prstGeom prst="rect">
                        <a:avLst/>
                      </a:prstGeom>
                      <a:noFill/>
                      <a:ln>
                        <a:noFill/>
                      </a:ln>
                      <a:effectLst/>
                    </p:spPr>
                  </p:pic>
                </p:oleObj>
              </mc:Fallback>
            </mc:AlternateContent>
          </a:graphicData>
        </a:graphic>
      </p:graphicFrame>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grpSp>
        <p:nvGrpSpPr>
          <p:cNvPr id="5" name="Group 7"/>
          <p:cNvGrpSpPr>
            <a:grpSpLocks/>
          </p:cNvGrpSpPr>
          <p:nvPr/>
        </p:nvGrpSpPr>
        <p:grpSpPr bwMode="auto">
          <a:xfrm>
            <a:off x="191344" y="260648"/>
            <a:ext cx="711200" cy="930275"/>
            <a:chOff x="17626" y="647"/>
            <a:chExt cx="1576" cy="2180"/>
          </a:xfrm>
        </p:grpSpPr>
        <p:sp>
          <p:nvSpPr>
            <p:cNvPr id="6"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7"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8"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9"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10"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181765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Line 4"/>
          <p:cNvSpPr>
            <a:spLocks noChangeShapeType="1"/>
          </p:cNvSpPr>
          <p:nvPr/>
        </p:nvSpPr>
        <p:spPr bwMode="auto">
          <a:xfrm flipV="1">
            <a:off x="3000375" y="908050"/>
            <a:ext cx="0" cy="5113339"/>
          </a:xfrm>
          <a:prstGeom prst="line">
            <a:avLst/>
          </a:prstGeom>
          <a:noFill/>
          <a:ln w="57150">
            <a:solidFill>
              <a:srgbClr val="000853"/>
            </a:solidFill>
            <a:round/>
            <a:headEnd/>
            <a:tailEnd type="triangle" w="med" len="med"/>
          </a:ln>
        </p:spPr>
        <p:txBody>
          <a:bodyPr>
            <a:normAutofit fontScale="25000" lnSpcReduction="20000"/>
          </a:bodyPr>
          <a:lstStyle/>
          <a:p>
            <a:endParaRPr lang="da-DK"/>
          </a:p>
        </p:txBody>
      </p:sp>
      <p:sp>
        <p:nvSpPr>
          <p:cNvPr id="47108" name="Line 5"/>
          <p:cNvSpPr>
            <a:spLocks noChangeShapeType="1"/>
          </p:cNvSpPr>
          <p:nvPr/>
        </p:nvSpPr>
        <p:spPr bwMode="auto">
          <a:xfrm>
            <a:off x="3000375" y="6021388"/>
            <a:ext cx="6624638" cy="0"/>
          </a:xfrm>
          <a:prstGeom prst="line">
            <a:avLst/>
          </a:prstGeom>
          <a:noFill/>
          <a:ln w="57150">
            <a:solidFill>
              <a:srgbClr val="000853"/>
            </a:solidFill>
            <a:round/>
            <a:headEnd/>
            <a:tailEnd type="triangle" w="med" len="med"/>
          </a:ln>
        </p:spPr>
        <p:txBody>
          <a:bodyPr>
            <a:normAutofit fontScale="25000" lnSpcReduction="20000"/>
          </a:bodyPr>
          <a:lstStyle/>
          <a:p>
            <a:endParaRPr lang="da-DK"/>
          </a:p>
        </p:txBody>
      </p:sp>
      <p:sp>
        <p:nvSpPr>
          <p:cNvPr id="47109" name="Freeform 6"/>
          <p:cNvSpPr>
            <a:spLocks/>
          </p:cNvSpPr>
          <p:nvPr/>
        </p:nvSpPr>
        <p:spPr bwMode="auto">
          <a:xfrm>
            <a:off x="3000375" y="4221165"/>
            <a:ext cx="6191250" cy="1728787"/>
          </a:xfrm>
          <a:custGeom>
            <a:avLst/>
            <a:gdLst>
              <a:gd name="T0" fmla="*/ 0 w 3900"/>
              <a:gd name="T1" fmla="*/ 2147483647 h 1089"/>
              <a:gd name="T2" fmla="*/ 2147483647 w 3900"/>
              <a:gd name="T3" fmla="*/ 2147483647 h 1089"/>
              <a:gd name="T4" fmla="*/ 2147483647 w 3900"/>
              <a:gd name="T5" fmla="*/ 2147483647 h 1089"/>
              <a:gd name="T6" fmla="*/ 2147483647 w 3900"/>
              <a:gd name="T7" fmla="*/ 2147483647 h 1089"/>
              <a:gd name="T8" fmla="*/ 2147483647 w 3900"/>
              <a:gd name="T9" fmla="*/ 2147483647 h 1089"/>
              <a:gd name="T10" fmla="*/ 2147483647 w 3900"/>
              <a:gd name="T11" fmla="*/ 2147483647 h 1089"/>
              <a:gd name="T12" fmla="*/ 2147483647 w 3900"/>
              <a:gd name="T13" fmla="*/ 2147483647 h 1089"/>
              <a:gd name="T14" fmla="*/ 2147483647 w 3900"/>
              <a:gd name="T15" fmla="*/ 0 h 1089"/>
              <a:gd name="T16" fmla="*/ 0 60000 65536"/>
              <a:gd name="T17" fmla="*/ 0 60000 65536"/>
              <a:gd name="T18" fmla="*/ 0 60000 65536"/>
              <a:gd name="T19" fmla="*/ 0 60000 65536"/>
              <a:gd name="T20" fmla="*/ 0 60000 65536"/>
              <a:gd name="T21" fmla="*/ 0 60000 65536"/>
              <a:gd name="T22" fmla="*/ 0 60000 65536"/>
              <a:gd name="T23" fmla="*/ 0 60000 65536"/>
              <a:gd name="T24" fmla="*/ 0 w 3900"/>
              <a:gd name="T25" fmla="*/ 0 h 1089"/>
              <a:gd name="T26" fmla="*/ 3900 w 3900"/>
              <a:gd name="T27" fmla="*/ 1089 h 10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00" h="1089">
                <a:moveTo>
                  <a:pt x="0" y="1089"/>
                </a:moveTo>
                <a:cubicBezTo>
                  <a:pt x="41" y="1013"/>
                  <a:pt x="83" y="938"/>
                  <a:pt x="181" y="862"/>
                </a:cubicBezTo>
                <a:cubicBezTo>
                  <a:pt x="279" y="786"/>
                  <a:pt x="415" y="703"/>
                  <a:pt x="589" y="635"/>
                </a:cubicBezTo>
                <a:cubicBezTo>
                  <a:pt x="763" y="567"/>
                  <a:pt x="959" y="514"/>
                  <a:pt x="1224" y="454"/>
                </a:cubicBezTo>
                <a:cubicBezTo>
                  <a:pt x="1489" y="394"/>
                  <a:pt x="1920" y="325"/>
                  <a:pt x="2177" y="272"/>
                </a:cubicBezTo>
                <a:cubicBezTo>
                  <a:pt x="2434" y="219"/>
                  <a:pt x="2570" y="174"/>
                  <a:pt x="2766" y="136"/>
                </a:cubicBezTo>
                <a:cubicBezTo>
                  <a:pt x="2962" y="98"/>
                  <a:pt x="3167" y="68"/>
                  <a:pt x="3356" y="45"/>
                </a:cubicBezTo>
                <a:cubicBezTo>
                  <a:pt x="3545" y="22"/>
                  <a:pt x="3722" y="11"/>
                  <a:pt x="3900" y="0"/>
                </a:cubicBezTo>
              </a:path>
            </a:pathLst>
          </a:custGeom>
          <a:noFill/>
          <a:ln w="9525">
            <a:solidFill>
              <a:srgbClr val="0000FF"/>
            </a:solidFill>
            <a:round/>
            <a:headEnd/>
            <a:tailEnd/>
          </a:ln>
        </p:spPr>
        <p:txBody>
          <a:bodyPr>
            <a:normAutofit/>
          </a:bodyPr>
          <a:lstStyle/>
          <a:p>
            <a:endParaRPr lang="da-DK"/>
          </a:p>
        </p:txBody>
      </p:sp>
      <p:sp>
        <p:nvSpPr>
          <p:cNvPr id="47110" name="Freeform 7"/>
          <p:cNvSpPr>
            <a:spLocks/>
          </p:cNvSpPr>
          <p:nvPr/>
        </p:nvSpPr>
        <p:spPr bwMode="auto">
          <a:xfrm>
            <a:off x="3000375" y="3500439"/>
            <a:ext cx="6527800" cy="2520951"/>
          </a:xfrm>
          <a:custGeom>
            <a:avLst/>
            <a:gdLst>
              <a:gd name="T0" fmla="*/ 0 w 4112"/>
              <a:gd name="T1" fmla="*/ 2147483647 h 1588"/>
              <a:gd name="T2" fmla="*/ 2147483647 w 4112"/>
              <a:gd name="T3" fmla="*/ 2147483647 h 1588"/>
              <a:gd name="T4" fmla="*/ 2147483647 w 4112"/>
              <a:gd name="T5" fmla="*/ 2147483647 h 1588"/>
              <a:gd name="T6" fmla="*/ 2147483647 w 4112"/>
              <a:gd name="T7" fmla="*/ 2147483647 h 1588"/>
              <a:gd name="T8" fmla="*/ 2147483647 w 4112"/>
              <a:gd name="T9" fmla="*/ 2147483647 h 1588"/>
              <a:gd name="T10" fmla="*/ 2147483647 w 4112"/>
              <a:gd name="T11" fmla="*/ 2147483647 h 1588"/>
              <a:gd name="T12" fmla="*/ 2147483647 w 4112"/>
              <a:gd name="T13" fmla="*/ 2147483647 h 1588"/>
              <a:gd name="T14" fmla="*/ 2147483647 w 4112"/>
              <a:gd name="T15" fmla="*/ 0 h 1588"/>
              <a:gd name="T16" fmla="*/ 0 60000 65536"/>
              <a:gd name="T17" fmla="*/ 0 60000 65536"/>
              <a:gd name="T18" fmla="*/ 0 60000 65536"/>
              <a:gd name="T19" fmla="*/ 0 60000 65536"/>
              <a:gd name="T20" fmla="*/ 0 60000 65536"/>
              <a:gd name="T21" fmla="*/ 0 60000 65536"/>
              <a:gd name="T22" fmla="*/ 0 60000 65536"/>
              <a:gd name="T23" fmla="*/ 0 60000 65536"/>
              <a:gd name="T24" fmla="*/ 0 w 4112"/>
              <a:gd name="T25" fmla="*/ 0 h 1588"/>
              <a:gd name="T26" fmla="*/ 4112 w 4112"/>
              <a:gd name="T27" fmla="*/ 1588 h 1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12" h="1588">
                <a:moveTo>
                  <a:pt x="0" y="1588"/>
                </a:moveTo>
                <a:cubicBezTo>
                  <a:pt x="34" y="1425"/>
                  <a:pt x="68" y="1263"/>
                  <a:pt x="181" y="1134"/>
                </a:cubicBezTo>
                <a:cubicBezTo>
                  <a:pt x="294" y="1005"/>
                  <a:pt x="438" y="915"/>
                  <a:pt x="680" y="817"/>
                </a:cubicBezTo>
                <a:cubicBezTo>
                  <a:pt x="922" y="719"/>
                  <a:pt x="1322" y="621"/>
                  <a:pt x="1632" y="545"/>
                </a:cubicBezTo>
                <a:cubicBezTo>
                  <a:pt x="1942" y="469"/>
                  <a:pt x="2253" y="423"/>
                  <a:pt x="2540" y="363"/>
                </a:cubicBezTo>
                <a:cubicBezTo>
                  <a:pt x="2827" y="303"/>
                  <a:pt x="3114" y="235"/>
                  <a:pt x="3356" y="182"/>
                </a:cubicBezTo>
                <a:cubicBezTo>
                  <a:pt x="3598" y="129"/>
                  <a:pt x="3870" y="76"/>
                  <a:pt x="3991" y="46"/>
                </a:cubicBezTo>
                <a:cubicBezTo>
                  <a:pt x="4112" y="16"/>
                  <a:pt x="4097" y="8"/>
                  <a:pt x="4082" y="0"/>
                </a:cubicBezTo>
              </a:path>
            </a:pathLst>
          </a:custGeom>
          <a:noFill/>
          <a:ln w="9525">
            <a:solidFill>
              <a:srgbClr val="FF0000"/>
            </a:solidFill>
            <a:round/>
            <a:headEnd/>
            <a:tailEnd/>
          </a:ln>
        </p:spPr>
        <p:txBody>
          <a:bodyPr>
            <a:normAutofit/>
          </a:bodyPr>
          <a:lstStyle/>
          <a:p>
            <a:endParaRPr lang="da-DK"/>
          </a:p>
        </p:txBody>
      </p:sp>
      <p:sp>
        <p:nvSpPr>
          <p:cNvPr id="47111" name="Line 8"/>
          <p:cNvSpPr>
            <a:spLocks noChangeShapeType="1"/>
          </p:cNvSpPr>
          <p:nvPr/>
        </p:nvSpPr>
        <p:spPr bwMode="auto">
          <a:xfrm>
            <a:off x="2495550" y="6524625"/>
            <a:ext cx="863600" cy="0"/>
          </a:xfrm>
          <a:prstGeom prst="line">
            <a:avLst/>
          </a:prstGeom>
          <a:noFill/>
          <a:ln w="9525">
            <a:solidFill>
              <a:srgbClr val="FF0000"/>
            </a:solidFill>
            <a:round/>
            <a:headEnd/>
            <a:tailEnd/>
          </a:ln>
        </p:spPr>
        <p:txBody>
          <a:bodyPr>
            <a:normAutofit fontScale="25000" lnSpcReduction="20000"/>
          </a:bodyPr>
          <a:lstStyle/>
          <a:p>
            <a:endParaRPr lang="da-DK"/>
          </a:p>
        </p:txBody>
      </p:sp>
      <p:sp>
        <p:nvSpPr>
          <p:cNvPr id="47112" name="Text Box 9"/>
          <p:cNvSpPr txBox="1">
            <a:spLocks noChangeArrowheads="1"/>
          </p:cNvSpPr>
          <p:nvPr/>
        </p:nvSpPr>
        <p:spPr bwMode="auto">
          <a:xfrm>
            <a:off x="2855640" y="6165304"/>
            <a:ext cx="7468711" cy="492443"/>
          </a:xfrm>
          <a:prstGeom prst="rect">
            <a:avLst/>
          </a:prstGeom>
          <a:noFill/>
          <a:ln w="9525">
            <a:noFill/>
            <a:miter lim="800000"/>
            <a:headEnd/>
            <a:tailEnd/>
          </a:ln>
        </p:spPr>
        <p:txBody>
          <a:bodyPr wrap="none">
            <a:normAutofit/>
          </a:bodyPr>
          <a:lstStyle/>
          <a:p>
            <a:r>
              <a:rPr lang="da-DK" dirty="0">
                <a:solidFill>
                  <a:srgbClr val="000853"/>
                </a:solidFill>
              </a:rPr>
              <a:t> 1                                                                21 </a:t>
            </a:r>
            <a:r>
              <a:rPr lang="da-DK" dirty="0" err="1">
                <a:solidFill>
                  <a:srgbClr val="000853"/>
                </a:solidFill>
              </a:rPr>
              <a:t>days</a:t>
            </a:r>
            <a:endParaRPr lang="da-DK" dirty="0">
              <a:solidFill>
                <a:srgbClr val="000853"/>
              </a:solidFill>
            </a:endParaRPr>
          </a:p>
        </p:txBody>
      </p:sp>
      <p:sp>
        <p:nvSpPr>
          <p:cNvPr id="47113" name="Text Box 10"/>
          <p:cNvSpPr txBox="1">
            <a:spLocks noChangeArrowheads="1"/>
          </p:cNvSpPr>
          <p:nvPr/>
        </p:nvSpPr>
        <p:spPr bwMode="auto">
          <a:xfrm>
            <a:off x="3359696" y="6093296"/>
            <a:ext cx="3044423" cy="492443"/>
          </a:xfrm>
          <a:prstGeom prst="rect">
            <a:avLst/>
          </a:prstGeom>
          <a:noFill/>
          <a:ln w="9525">
            <a:noFill/>
            <a:miter lim="800000"/>
            <a:headEnd/>
            <a:tailEnd/>
          </a:ln>
        </p:spPr>
        <p:txBody>
          <a:bodyPr wrap="none">
            <a:normAutofit/>
          </a:bodyPr>
          <a:lstStyle/>
          <a:p>
            <a:r>
              <a:rPr lang="da-DK" dirty="0" err="1">
                <a:solidFill>
                  <a:srgbClr val="000853"/>
                </a:solidFill>
              </a:rPr>
              <a:t>Mice</a:t>
            </a:r>
            <a:r>
              <a:rPr lang="da-DK" dirty="0">
                <a:solidFill>
                  <a:srgbClr val="000853"/>
                </a:solidFill>
              </a:rPr>
              <a:t> </a:t>
            </a:r>
            <a:r>
              <a:rPr lang="da-DK" dirty="0" err="1">
                <a:solidFill>
                  <a:srgbClr val="000853"/>
                </a:solidFill>
              </a:rPr>
              <a:t>receiving</a:t>
            </a:r>
            <a:r>
              <a:rPr lang="da-DK" dirty="0">
                <a:solidFill>
                  <a:srgbClr val="000853"/>
                </a:solidFill>
              </a:rPr>
              <a:t> 5% </a:t>
            </a:r>
            <a:r>
              <a:rPr lang="da-DK" dirty="0" err="1">
                <a:solidFill>
                  <a:srgbClr val="000853"/>
                </a:solidFill>
              </a:rPr>
              <a:t>less</a:t>
            </a:r>
            <a:r>
              <a:rPr lang="da-DK" dirty="0">
                <a:solidFill>
                  <a:srgbClr val="000853"/>
                </a:solidFill>
              </a:rPr>
              <a:t> </a:t>
            </a:r>
            <a:r>
              <a:rPr lang="da-DK" dirty="0" err="1">
                <a:solidFill>
                  <a:srgbClr val="000853"/>
                </a:solidFill>
              </a:rPr>
              <a:t>food</a:t>
            </a:r>
            <a:endParaRPr lang="da-DK" dirty="0">
              <a:solidFill>
                <a:srgbClr val="000853"/>
              </a:solidFill>
            </a:endParaRPr>
          </a:p>
        </p:txBody>
      </p:sp>
      <p:sp>
        <p:nvSpPr>
          <p:cNvPr id="47114" name="Line 11"/>
          <p:cNvSpPr>
            <a:spLocks noChangeShapeType="1"/>
          </p:cNvSpPr>
          <p:nvPr/>
        </p:nvSpPr>
        <p:spPr bwMode="auto">
          <a:xfrm>
            <a:off x="6527800" y="6524625"/>
            <a:ext cx="1079500" cy="0"/>
          </a:xfrm>
          <a:prstGeom prst="line">
            <a:avLst/>
          </a:prstGeom>
          <a:noFill/>
          <a:ln w="9525">
            <a:solidFill>
              <a:srgbClr val="0000FF"/>
            </a:solidFill>
            <a:round/>
            <a:headEnd/>
            <a:tailEnd/>
          </a:ln>
        </p:spPr>
        <p:txBody>
          <a:bodyPr>
            <a:normAutofit fontScale="25000" lnSpcReduction="20000"/>
          </a:bodyPr>
          <a:lstStyle/>
          <a:p>
            <a:endParaRPr lang="da-DK"/>
          </a:p>
        </p:txBody>
      </p:sp>
      <p:sp>
        <p:nvSpPr>
          <p:cNvPr id="47115" name="Text Box 12"/>
          <p:cNvSpPr txBox="1">
            <a:spLocks noChangeArrowheads="1"/>
          </p:cNvSpPr>
          <p:nvPr/>
        </p:nvSpPr>
        <p:spPr bwMode="auto">
          <a:xfrm>
            <a:off x="7608168" y="6093296"/>
            <a:ext cx="3214687" cy="492443"/>
          </a:xfrm>
          <a:prstGeom prst="rect">
            <a:avLst/>
          </a:prstGeom>
          <a:noFill/>
          <a:ln w="9525">
            <a:noFill/>
            <a:miter lim="800000"/>
            <a:headEnd/>
            <a:tailEnd/>
          </a:ln>
        </p:spPr>
        <p:txBody>
          <a:bodyPr>
            <a:normAutofit/>
          </a:bodyPr>
          <a:lstStyle/>
          <a:p>
            <a:r>
              <a:rPr lang="da-DK" dirty="0" err="1">
                <a:solidFill>
                  <a:srgbClr val="000853"/>
                </a:solidFill>
              </a:rPr>
              <a:t>Mice</a:t>
            </a:r>
            <a:r>
              <a:rPr lang="da-DK" dirty="0">
                <a:solidFill>
                  <a:srgbClr val="000853"/>
                </a:solidFill>
              </a:rPr>
              <a:t> </a:t>
            </a:r>
            <a:r>
              <a:rPr lang="da-DK" dirty="0" err="1">
                <a:solidFill>
                  <a:srgbClr val="000853"/>
                </a:solidFill>
              </a:rPr>
              <a:t>receiving</a:t>
            </a:r>
            <a:r>
              <a:rPr lang="da-DK" dirty="0">
                <a:solidFill>
                  <a:srgbClr val="000853"/>
                </a:solidFill>
              </a:rPr>
              <a:t> </a:t>
            </a:r>
            <a:r>
              <a:rPr lang="da-DK" dirty="0" err="1">
                <a:solidFill>
                  <a:srgbClr val="000853"/>
                </a:solidFill>
              </a:rPr>
              <a:t>food</a:t>
            </a:r>
            <a:r>
              <a:rPr lang="da-DK" dirty="0">
                <a:solidFill>
                  <a:srgbClr val="000853"/>
                </a:solidFill>
              </a:rPr>
              <a:t> = </a:t>
            </a:r>
            <a:r>
              <a:rPr lang="da-DK" dirty="0" err="1">
                <a:solidFill>
                  <a:srgbClr val="000853"/>
                </a:solidFill>
              </a:rPr>
              <a:t>need</a:t>
            </a:r>
            <a:endParaRPr lang="da-DK" dirty="0">
              <a:solidFill>
                <a:srgbClr val="000853"/>
              </a:solidFill>
            </a:endParaRPr>
          </a:p>
        </p:txBody>
      </p:sp>
      <p:sp>
        <p:nvSpPr>
          <p:cNvPr id="47116" name="Text Box 13"/>
          <p:cNvSpPr txBox="1">
            <a:spLocks noChangeArrowheads="1"/>
          </p:cNvSpPr>
          <p:nvPr/>
        </p:nvSpPr>
        <p:spPr bwMode="auto">
          <a:xfrm>
            <a:off x="1774825" y="2152652"/>
            <a:ext cx="1536700" cy="492443"/>
          </a:xfrm>
          <a:prstGeom prst="rect">
            <a:avLst/>
          </a:prstGeom>
          <a:noFill/>
          <a:ln w="9525">
            <a:noFill/>
            <a:miter lim="800000"/>
            <a:headEnd/>
            <a:tailEnd/>
          </a:ln>
        </p:spPr>
        <p:txBody>
          <a:bodyPr>
            <a:normAutofit/>
          </a:bodyPr>
          <a:lstStyle/>
          <a:p>
            <a:r>
              <a:rPr lang="da-DK" dirty="0">
                <a:solidFill>
                  <a:srgbClr val="000853"/>
                </a:solidFill>
              </a:rPr>
              <a:t>Fat </a:t>
            </a:r>
            <a:r>
              <a:rPr lang="da-DK" dirty="0" err="1">
                <a:solidFill>
                  <a:srgbClr val="000853"/>
                </a:solidFill>
              </a:rPr>
              <a:t>mass</a:t>
            </a:r>
            <a:endParaRPr lang="da-DK" dirty="0">
              <a:solidFill>
                <a:srgbClr val="000853"/>
              </a:solidFill>
            </a:endParaRPr>
          </a:p>
        </p:txBody>
      </p:sp>
      <p:sp>
        <p:nvSpPr>
          <p:cNvPr id="2" name="TextBox 1"/>
          <p:cNvSpPr txBox="1"/>
          <p:nvPr/>
        </p:nvSpPr>
        <p:spPr>
          <a:xfrm>
            <a:off x="4511824" y="692696"/>
            <a:ext cx="5497018" cy="369332"/>
          </a:xfrm>
          <a:prstGeom prst="rect">
            <a:avLst/>
          </a:prstGeom>
          <a:noFill/>
        </p:spPr>
        <p:txBody>
          <a:bodyPr wrap="none" rtlCol="0">
            <a:spAutoFit/>
          </a:bodyPr>
          <a:lstStyle/>
          <a:p>
            <a:r>
              <a:rPr lang="da-DK" dirty="0">
                <a:solidFill>
                  <a:srgbClr val="000853"/>
                </a:solidFill>
              </a:rPr>
              <a:t>                         Li X </a:t>
            </a:r>
            <a:r>
              <a:rPr lang="da-DK" i="1" dirty="0">
                <a:solidFill>
                  <a:srgbClr val="000853"/>
                </a:solidFill>
              </a:rPr>
              <a:t>et al.</a:t>
            </a:r>
            <a:r>
              <a:rPr lang="da-DK" dirty="0">
                <a:solidFill>
                  <a:srgbClr val="000853"/>
                </a:solidFill>
              </a:rPr>
              <a:t> Obesity 2010; 18(3):456-62.</a:t>
            </a:r>
            <a:endParaRPr lang="da-DK" i="1" dirty="0">
              <a:solidFill>
                <a:srgbClr val="000853"/>
              </a:solidFill>
            </a:endParaRPr>
          </a:p>
        </p:txBody>
      </p:sp>
      <p:pic>
        <p:nvPicPr>
          <p:cNvPr id="13" name="Billed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grpSp>
        <p:nvGrpSpPr>
          <p:cNvPr id="14" name="Group 7"/>
          <p:cNvGrpSpPr>
            <a:grpSpLocks/>
          </p:cNvGrpSpPr>
          <p:nvPr/>
        </p:nvGrpSpPr>
        <p:grpSpPr bwMode="auto">
          <a:xfrm>
            <a:off x="191344" y="260648"/>
            <a:ext cx="711200" cy="930275"/>
            <a:chOff x="17626" y="647"/>
            <a:chExt cx="1576" cy="2180"/>
          </a:xfrm>
        </p:grpSpPr>
        <p:sp>
          <p:nvSpPr>
            <p:cNvPr id="15"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6"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7"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8"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19"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102561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E91ADAD-CB33-014B-8052-29DD93C8806B}"/>
              </a:ext>
            </a:extLst>
          </p:cNvPr>
          <p:cNvSpPr>
            <a:spLocks noGrp="1"/>
          </p:cNvSpPr>
          <p:nvPr>
            <p:ph type="title"/>
          </p:nvPr>
        </p:nvSpPr>
        <p:spPr/>
        <p:txBody>
          <a:bodyPr>
            <a:normAutofit fontScale="90000"/>
          </a:bodyPr>
          <a:lstStyle/>
          <a:p>
            <a:pPr algn="ctr"/>
            <a:br>
              <a:rPr lang="en-US" sz="3100" b="1" dirty="0"/>
            </a:br>
            <a:r>
              <a:rPr lang="en-US" sz="3100" b="1" dirty="0"/>
              <a:t>Impaired glucose metabolism and altered gut microbiome despite calorie restriction of </a:t>
            </a:r>
            <a:r>
              <a:rPr lang="en-US" sz="3100" b="1" dirty="0" err="1"/>
              <a:t>ob</a:t>
            </a:r>
            <a:r>
              <a:rPr lang="en-US" sz="3100" b="1" dirty="0"/>
              <a:t>/</a:t>
            </a:r>
            <a:r>
              <a:rPr lang="en-US" sz="3100" b="1" dirty="0" err="1"/>
              <a:t>ob</a:t>
            </a:r>
            <a:r>
              <a:rPr lang="en-US" sz="3100" b="1" dirty="0"/>
              <a:t> mice</a:t>
            </a:r>
            <a:br>
              <a:rPr lang="da-DK" dirty="0"/>
            </a:br>
            <a:endParaRPr lang="da-DK" dirty="0"/>
          </a:p>
        </p:txBody>
      </p:sp>
      <p:pic>
        <p:nvPicPr>
          <p:cNvPr id="9" name="Billede 8">
            <a:extLst>
              <a:ext uri="{FF2B5EF4-FFF2-40B4-BE49-F238E27FC236}">
                <a16:creationId xmlns:a16="http://schemas.microsoft.com/office/drawing/2014/main" id="{B3BD8A3B-4B3E-0241-9BD9-1DA5E50824B4}"/>
              </a:ext>
            </a:extLst>
          </p:cNvPr>
          <p:cNvPicPr>
            <a:picLocks noChangeAspect="1"/>
          </p:cNvPicPr>
          <p:nvPr/>
        </p:nvPicPr>
        <p:blipFill rotWithShape="1">
          <a:blip r:embed="rId3"/>
          <a:srcRect l="48190" t="32796" r="1203" b="34355"/>
          <a:stretch/>
        </p:blipFill>
        <p:spPr>
          <a:xfrm>
            <a:off x="6339279" y="2876644"/>
            <a:ext cx="5333777" cy="2184482"/>
          </a:xfrm>
          <a:prstGeom prst="rect">
            <a:avLst/>
          </a:prstGeom>
        </p:spPr>
      </p:pic>
      <p:sp>
        <p:nvSpPr>
          <p:cNvPr id="12" name="Tekstfelt 11">
            <a:extLst>
              <a:ext uri="{FF2B5EF4-FFF2-40B4-BE49-F238E27FC236}">
                <a16:creationId xmlns:a16="http://schemas.microsoft.com/office/drawing/2014/main" id="{8294FD17-8FE0-0E47-BA72-598716A05F47}"/>
              </a:ext>
            </a:extLst>
          </p:cNvPr>
          <p:cNvSpPr txBox="1"/>
          <p:nvPr/>
        </p:nvSpPr>
        <p:spPr>
          <a:xfrm>
            <a:off x="1631504" y="6460177"/>
            <a:ext cx="10485403" cy="261610"/>
          </a:xfrm>
          <a:prstGeom prst="rect">
            <a:avLst/>
          </a:prstGeom>
          <a:noFill/>
        </p:spPr>
        <p:txBody>
          <a:bodyPr wrap="square" rtlCol="0">
            <a:spAutoFit/>
          </a:bodyPr>
          <a:lstStyle/>
          <a:p>
            <a:pPr algn="r"/>
            <a:r>
              <a:rPr lang="en-US" sz="1100" dirty="0"/>
              <a:t>A </a:t>
            </a:r>
            <a:r>
              <a:rPr lang="en-US" sz="1100" dirty="0" err="1"/>
              <a:t>Kashani</a:t>
            </a:r>
            <a:r>
              <a:rPr lang="en-US" sz="1100" baseline="30000" dirty="0"/>
              <a:t>, </a:t>
            </a:r>
            <a:r>
              <a:rPr lang="en-US" sz="1100" dirty="0"/>
              <a:t>AD </a:t>
            </a:r>
            <a:r>
              <a:rPr lang="en-US" sz="1100" dirty="0" err="1"/>
              <a:t>Brejnrod</a:t>
            </a:r>
            <a:r>
              <a:rPr lang="en-US" sz="1100" dirty="0"/>
              <a:t>, C </a:t>
            </a:r>
            <a:r>
              <a:rPr lang="en-US" sz="1100" dirty="0" err="1"/>
              <a:t>Jin</a:t>
            </a:r>
            <a:r>
              <a:rPr lang="en-US" sz="1100" dirty="0"/>
              <a:t>, T Kern, AN Madsen, LA Holm, GK Gerber, JC Holm, T Hansen, B Holst, M </a:t>
            </a:r>
            <a:r>
              <a:rPr lang="en-US" sz="1100" dirty="0" err="1"/>
              <a:t>Arumugam</a:t>
            </a:r>
            <a:r>
              <a:rPr lang="en-US" sz="1100" dirty="0"/>
              <a:t> </a:t>
            </a:r>
            <a:r>
              <a:rPr lang="da-DK" sz="1100" dirty="0"/>
              <a:t>Animal </a:t>
            </a:r>
            <a:r>
              <a:rPr lang="da-DK" sz="1100" dirty="0" err="1"/>
              <a:t>Microbiome</a:t>
            </a:r>
            <a:r>
              <a:rPr lang="da-DK" sz="1100" dirty="0"/>
              <a:t>;  2019</a:t>
            </a:r>
          </a:p>
        </p:txBody>
      </p:sp>
      <p:sp>
        <p:nvSpPr>
          <p:cNvPr id="2" name="Pladsholder til indhold 1"/>
          <p:cNvSpPr>
            <a:spLocks noGrp="1"/>
          </p:cNvSpPr>
          <p:nvPr>
            <p:ph idx="1"/>
          </p:nvPr>
        </p:nvSpPr>
        <p:spPr>
          <a:xfrm>
            <a:off x="933855" y="2132857"/>
            <a:ext cx="5243210" cy="4044106"/>
          </a:xfrm>
        </p:spPr>
        <p:txBody>
          <a:bodyPr>
            <a:normAutofit/>
          </a:bodyPr>
          <a:lstStyle/>
          <a:p>
            <a:r>
              <a:rPr lang="en-US" dirty="0"/>
              <a:t>Pair-fed </a:t>
            </a:r>
            <a:r>
              <a:rPr lang="en-US" dirty="0" err="1"/>
              <a:t>ob</a:t>
            </a:r>
            <a:r>
              <a:rPr lang="en-US" dirty="0"/>
              <a:t>/</a:t>
            </a:r>
            <a:r>
              <a:rPr lang="en-US" dirty="0" err="1"/>
              <a:t>ob</a:t>
            </a:r>
            <a:r>
              <a:rPr lang="en-US" dirty="0"/>
              <a:t> mice exhibited even more compromised glucose metabolism and maintained strikingly similar high body fat percentage at the cost of lean body mass. </a:t>
            </a:r>
            <a:endParaRPr lang="da-DK" dirty="0"/>
          </a:p>
        </p:txBody>
      </p:sp>
    </p:spTree>
    <p:extLst>
      <p:ext uri="{BB962C8B-B14F-4D97-AF65-F5344CB8AC3E}">
        <p14:creationId xmlns:p14="http://schemas.microsoft.com/office/powerpoint/2010/main" val="475672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87035A7-3D99-E6C4-6F2A-E9BCC90051BE}"/>
              </a:ext>
            </a:extLst>
          </p:cNvPr>
          <p:cNvPicPr>
            <a:picLocks noChangeAspect="1"/>
          </p:cNvPicPr>
          <p:nvPr/>
        </p:nvPicPr>
        <p:blipFill>
          <a:blip r:embed="rId2"/>
          <a:stretch>
            <a:fillRect/>
          </a:stretch>
        </p:blipFill>
        <p:spPr>
          <a:xfrm>
            <a:off x="2705100" y="135486"/>
            <a:ext cx="7407729" cy="6722513"/>
          </a:xfrm>
          <a:prstGeom prst="rect">
            <a:avLst/>
          </a:prstGeom>
        </p:spPr>
      </p:pic>
      <p:sp>
        <p:nvSpPr>
          <p:cNvPr id="5" name="Text Placeholder 4">
            <a:extLst>
              <a:ext uri="{FF2B5EF4-FFF2-40B4-BE49-F238E27FC236}">
                <a16:creationId xmlns:a16="http://schemas.microsoft.com/office/drawing/2014/main" id="{26772A14-80E8-B6D9-151A-0D0225C6E961}"/>
              </a:ext>
            </a:extLst>
          </p:cNvPr>
          <p:cNvSpPr>
            <a:spLocks noGrp="1"/>
          </p:cNvSpPr>
          <p:nvPr>
            <p:ph type="body" sz="quarter" idx="13"/>
          </p:nvPr>
        </p:nvSpPr>
        <p:spPr/>
        <p:txBody>
          <a:bodyPr/>
          <a:lstStyle/>
          <a:p>
            <a:endParaRPr lang="en-CA"/>
          </a:p>
        </p:txBody>
      </p:sp>
    </p:spTree>
    <p:extLst>
      <p:ext uri="{BB962C8B-B14F-4D97-AF65-F5344CB8AC3E}">
        <p14:creationId xmlns:p14="http://schemas.microsoft.com/office/powerpoint/2010/main" val="305254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0C1B-A50F-889F-5540-5255F19FD10F}"/>
              </a:ext>
            </a:extLst>
          </p:cNvPr>
          <p:cNvSpPr>
            <a:spLocks noGrp="1"/>
          </p:cNvSpPr>
          <p:nvPr>
            <p:ph type="title"/>
          </p:nvPr>
        </p:nvSpPr>
        <p:spPr/>
        <p:txBody>
          <a:bodyPr/>
          <a:lstStyle/>
          <a:p>
            <a:r>
              <a:rPr lang="en-US" dirty="0"/>
              <a:t>Fat mass (energy) regulation</a:t>
            </a:r>
            <a:br>
              <a:rPr lang="en-US" dirty="0"/>
            </a:br>
            <a:r>
              <a:rPr lang="en-US" sz="2000" dirty="0">
                <a:solidFill>
                  <a:schemeClr val="accent5"/>
                </a:solidFill>
              </a:rPr>
              <a:t>Expected treatment heterogeneity (i.e., treatment responses)</a:t>
            </a:r>
            <a:endParaRPr lang="en-US" sz="1800" dirty="0">
              <a:solidFill>
                <a:schemeClr val="accent5"/>
              </a:solidFill>
            </a:endParaRPr>
          </a:p>
        </p:txBody>
      </p:sp>
      <p:sp>
        <p:nvSpPr>
          <p:cNvPr id="3" name="Text Placeholder 2">
            <a:extLst>
              <a:ext uri="{FF2B5EF4-FFF2-40B4-BE49-F238E27FC236}">
                <a16:creationId xmlns:a16="http://schemas.microsoft.com/office/drawing/2014/main" id="{71572CCE-36C3-A71B-8485-1CE18599CD39}"/>
              </a:ext>
            </a:extLst>
          </p:cNvPr>
          <p:cNvSpPr>
            <a:spLocks noGrp="1"/>
          </p:cNvSpPr>
          <p:nvPr>
            <p:ph type="body" sz="quarter" idx="13"/>
          </p:nvPr>
        </p:nvSpPr>
        <p:spPr/>
        <p:txBody>
          <a:bodyPr/>
          <a:lstStyle/>
          <a:p>
            <a:r>
              <a:rPr lang="en-US" dirty="0"/>
              <a:t>BMI, body mass index; SDS, standard deviation scores; SES, socioeconomic status.</a:t>
            </a:r>
          </a:p>
        </p:txBody>
      </p:sp>
      <p:sp>
        <p:nvSpPr>
          <p:cNvPr id="5" name="Rectangle 4">
            <a:extLst>
              <a:ext uri="{FF2B5EF4-FFF2-40B4-BE49-F238E27FC236}">
                <a16:creationId xmlns:a16="http://schemas.microsoft.com/office/drawing/2014/main" id="{4AC69D59-7756-BA93-9EAD-E0E4591A7F13}"/>
              </a:ext>
            </a:extLst>
          </p:cNvPr>
          <p:cNvSpPr/>
          <p:nvPr/>
        </p:nvSpPr>
        <p:spPr>
          <a:xfrm>
            <a:off x="6983042" y="2239966"/>
            <a:ext cx="4633914" cy="3148314"/>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54" rtl="0" eaLnBrk="1" fontAlgn="auto" latinLnBrk="0" hangingPunct="1">
              <a:lnSpc>
                <a:spcPct val="100000"/>
              </a:lnSpc>
              <a:spcBef>
                <a:spcPts val="0"/>
              </a:spcBef>
              <a:spcAft>
                <a:spcPts val="900"/>
              </a:spcAft>
              <a:buClrTx/>
              <a:buSzTx/>
              <a:buFontTx/>
              <a:buNone/>
              <a:tabLst/>
              <a:defRPr/>
            </a:pPr>
            <a:r>
              <a:rPr kumimoji="0" lang="en-US" sz="2000" b="1" i="0" u="none" strike="noStrike" kern="1200" cap="none" spc="0" normalizeH="0" baseline="0" noProof="0" dirty="0">
                <a:ln>
                  <a:noFill/>
                </a:ln>
                <a:solidFill>
                  <a:srgbClr val="001965"/>
                </a:solidFill>
                <a:effectLst/>
                <a:uLnTx/>
                <a:uFillTx/>
                <a:latin typeface="Apis For Office"/>
                <a:ea typeface="+mn-ea"/>
                <a:cs typeface="+mn-cs"/>
              </a:rPr>
              <a:t>Causes of response heterogeneity:</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965"/>
                </a:solidFill>
                <a:effectLst/>
                <a:uLnTx/>
                <a:uFillTx/>
                <a:latin typeface="Apis For Office"/>
                <a:ea typeface="+mn-ea"/>
                <a:cs typeface="+mn-cs"/>
              </a:rPr>
              <a:t>Biological: </a:t>
            </a:r>
            <a:r>
              <a:rPr kumimoji="0" lang="en-US" sz="2000" b="0" i="0" u="none" strike="noStrike" kern="1200" cap="none" spc="0" normalizeH="0" baseline="0" noProof="0" dirty="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rPr>
              <a:t>genes, neuroendocrine regulation, etc.</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965"/>
                </a:solidFill>
                <a:effectLst/>
                <a:uLnTx/>
                <a:uFillTx/>
                <a:latin typeface="Apis For Office"/>
                <a:ea typeface="+mn-ea"/>
                <a:cs typeface="+mn-cs"/>
              </a:rPr>
              <a:t>Psychosocial: </a:t>
            </a:r>
            <a:r>
              <a:rPr kumimoji="0" lang="en-US" sz="2000" b="0" i="0" u="none" strike="noStrike" kern="1200" cap="none" spc="0" normalizeH="0" baseline="0" noProof="0" dirty="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rPr>
              <a:t>SES, safety, neglect, abuse, etc.</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965"/>
                </a:solidFill>
                <a:effectLst/>
                <a:uLnTx/>
                <a:uFillTx/>
                <a:latin typeface="Apis For Office"/>
                <a:ea typeface="+mn-ea"/>
                <a:cs typeface="+mn-cs"/>
              </a:rPr>
              <a:t>Body composition</a:t>
            </a:r>
          </a:p>
        </p:txBody>
      </p:sp>
      <p:grpSp>
        <p:nvGrpSpPr>
          <p:cNvPr id="4" name="Group 3">
            <a:extLst>
              <a:ext uri="{FF2B5EF4-FFF2-40B4-BE49-F238E27FC236}">
                <a16:creationId xmlns:a16="http://schemas.microsoft.com/office/drawing/2014/main" id="{240C2ECB-9C5E-C1FC-22A7-BF0115DA37FE}"/>
              </a:ext>
            </a:extLst>
          </p:cNvPr>
          <p:cNvGrpSpPr/>
          <p:nvPr/>
        </p:nvGrpSpPr>
        <p:grpSpPr>
          <a:xfrm>
            <a:off x="647999" y="1676399"/>
            <a:ext cx="5867400" cy="4533601"/>
            <a:chOff x="468086" y="1676399"/>
            <a:chExt cx="5867400" cy="4533601"/>
          </a:xfrm>
        </p:grpSpPr>
        <p:sp>
          <p:nvSpPr>
            <p:cNvPr id="14" name="Rectangle 13">
              <a:extLst>
                <a:ext uri="{FF2B5EF4-FFF2-40B4-BE49-F238E27FC236}">
                  <a16:creationId xmlns:a16="http://schemas.microsoft.com/office/drawing/2014/main" id="{A13DC652-0342-9AFA-0F2A-921010C3E28C}"/>
                </a:ext>
              </a:extLst>
            </p:cNvPr>
            <p:cNvSpPr/>
            <p:nvPr/>
          </p:nvSpPr>
          <p:spPr>
            <a:xfrm>
              <a:off x="468086" y="1676400"/>
              <a:ext cx="5867400" cy="4533600"/>
            </a:xfrm>
            <a:prstGeom prst="rect">
              <a:avLst/>
            </a:prstGeom>
            <a:solidFill>
              <a:srgbClr val="E9EBE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err="1">
                <a:ln>
                  <a:noFill/>
                </a:ln>
                <a:solidFill>
                  <a:srgbClr val="FFFFFF"/>
                </a:solidFill>
                <a:effectLst/>
                <a:uLnTx/>
                <a:uFillTx/>
                <a:latin typeface="Apis For Office"/>
                <a:ea typeface="+mn-ea"/>
                <a:cs typeface="+mn-cs"/>
              </a:endParaRPr>
            </a:p>
          </p:txBody>
        </p:sp>
        <p:sp>
          <p:nvSpPr>
            <p:cNvPr id="9" name="Rectangle 8">
              <a:extLst>
                <a:ext uri="{FF2B5EF4-FFF2-40B4-BE49-F238E27FC236}">
                  <a16:creationId xmlns:a16="http://schemas.microsoft.com/office/drawing/2014/main" id="{8211C41F-0B59-CD44-442B-1685EBA5763D}"/>
                </a:ext>
              </a:extLst>
            </p:cNvPr>
            <p:cNvSpPr/>
            <p:nvPr/>
          </p:nvSpPr>
          <p:spPr>
            <a:xfrm>
              <a:off x="4719901" y="1676399"/>
              <a:ext cx="1397869" cy="4082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marL="0" marR="0" lvl="0" indent="0" algn="ctr" defTabSz="914354" rtl="0" eaLnBrk="1" fontAlgn="auto" latinLnBrk="0" hangingPunct="1">
                <a:lnSpc>
                  <a:spcPct val="12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1965"/>
                  </a:solidFill>
                  <a:effectLst/>
                  <a:uLnTx/>
                  <a:uFillTx/>
                  <a:latin typeface="Apis For Office"/>
                  <a:ea typeface="+mn-ea"/>
                  <a:cs typeface="+mn-cs"/>
                </a:rPr>
                <a:t>Outcomes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Poor</a:t>
              </a:r>
              <a:r>
                <a:rPr kumimoji="0" lang="en-US" sz="1800" b="0" i="0" u="none" strike="noStrike" kern="1200" cap="none" spc="0" normalizeH="0" baseline="0" noProof="0" dirty="0">
                  <a:ln>
                    <a:noFill/>
                  </a:ln>
                  <a:solidFill>
                    <a:srgbClr val="001965"/>
                  </a:solidFill>
                  <a:effectLst/>
                  <a:uLnTx/>
                  <a:uFillTx/>
                  <a:latin typeface="Apis For Office"/>
                  <a:ea typeface="+mn-ea"/>
                  <a:cs typeface="+mn-cs"/>
                </a:rPr>
                <a:t> </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Intermediate</a:t>
              </a:r>
              <a:endParaRPr kumimoji="0" lang="en-US" sz="18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pis For Office"/>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Better towards excellent</a:t>
              </a:r>
            </a:p>
          </p:txBody>
        </p:sp>
        <p:cxnSp>
          <p:nvCxnSpPr>
            <p:cNvPr id="10" name="Straight Arrow Connector 9">
              <a:extLst>
                <a:ext uri="{FF2B5EF4-FFF2-40B4-BE49-F238E27FC236}">
                  <a16:creationId xmlns:a16="http://schemas.microsoft.com/office/drawing/2014/main" id="{301AEDFF-8DD1-9879-086F-3D3D049F3726}"/>
                </a:ext>
              </a:extLst>
            </p:cNvPr>
            <p:cNvCxnSpPr>
              <a:cxnSpLocks/>
            </p:cNvCxnSpPr>
            <p:nvPr/>
          </p:nvCxnSpPr>
          <p:spPr>
            <a:xfrm>
              <a:off x="1157469" y="5743532"/>
              <a:ext cx="4862331"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3C41DF-5619-4960-4B89-ADD2A5A34619}"/>
                </a:ext>
              </a:extLst>
            </p:cNvPr>
            <p:cNvSpPr txBox="1"/>
            <p:nvPr/>
          </p:nvSpPr>
          <p:spPr>
            <a:xfrm>
              <a:off x="2020264" y="5839485"/>
              <a:ext cx="3136739" cy="274562"/>
            </a:xfrm>
            <a:prstGeom prst="rect">
              <a:avLst/>
            </a:prstGeom>
            <a:noFill/>
          </p:spPr>
          <p:txBody>
            <a:bodyPr wrap="square" lIns="0" tIns="0" rIns="0" bIns="0" rtlCol="0">
              <a:spAutoFit/>
            </a:bodyPr>
            <a:lstStyle/>
            <a:p>
              <a:pPr marL="0" marR="0" lvl="0" indent="0" algn="ctr" defTabSz="91435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Treatment time</a:t>
              </a:r>
            </a:p>
          </p:txBody>
        </p:sp>
        <p:sp>
          <p:nvSpPr>
            <p:cNvPr id="12" name="TextBox 11">
              <a:extLst>
                <a:ext uri="{FF2B5EF4-FFF2-40B4-BE49-F238E27FC236}">
                  <a16:creationId xmlns:a16="http://schemas.microsoft.com/office/drawing/2014/main" id="{0E4B8153-AC9B-231F-ACA7-3070A2D8A296}"/>
                </a:ext>
              </a:extLst>
            </p:cNvPr>
            <p:cNvSpPr txBox="1"/>
            <p:nvPr/>
          </p:nvSpPr>
          <p:spPr>
            <a:xfrm rot="16200000">
              <a:off x="-826637" y="3742347"/>
              <a:ext cx="3136739" cy="274562"/>
            </a:xfrm>
            <a:prstGeom prst="rect">
              <a:avLst/>
            </a:prstGeom>
            <a:noFill/>
          </p:spPr>
          <p:txBody>
            <a:bodyPr wrap="square" lIns="0" tIns="0" rIns="0" bIns="0" rtlCol="0">
              <a:spAutoFit/>
            </a:bodyPr>
            <a:lstStyle/>
            <a:p>
              <a:pPr marL="0" marR="0" lvl="0" indent="0" algn="ctr" defTabSz="91435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BMI SDS, BMI and fat mass</a:t>
              </a:r>
            </a:p>
          </p:txBody>
        </p:sp>
        <p:cxnSp>
          <p:nvCxnSpPr>
            <p:cNvPr id="18" name="Straight Arrow Connector 17">
              <a:extLst>
                <a:ext uri="{FF2B5EF4-FFF2-40B4-BE49-F238E27FC236}">
                  <a16:creationId xmlns:a16="http://schemas.microsoft.com/office/drawing/2014/main" id="{7C1C2B4E-9DF4-21D1-622F-E17B7475EC0B}"/>
                </a:ext>
              </a:extLst>
            </p:cNvPr>
            <p:cNvCxnSpPr>
              <a:cxnSpLocks/>
            </p:cNvCxnSpPr>
            <p:nvPr/>
          </p:nvCxnSpPr>
          <p:spPr>
            <a:xfrm flipV="1">
              <a:off x="1157469" y="2231576"/>
              <a:ext cx="3462156" cy="1653458"/>
            </a:xfrm>
            <a:prstGeom prst="straightConnector1">
              <a:avLst/>
            </a:prstGeom>
            <a:ln w="28575">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4CD377B1-0657-CAE2-97A5-CC53586ECB95}"/>
                </a:ext>
              </a:extLst>
            </p:cNvPr>
            <p:cNvCxnSpPr>
              <a:cxnSpLocks/>
            </p:cNvCxnSpPr>
            <p:nvPr/>
          </p:nvCxnSpPr>
          <p:spPr>
            <a:xfrm flipV="1">
              <a:off x="1157469" y="3113319"/>
              <a:ext cx="3462156" cy="772659"/>
            </a:xfrm>
            <a:prstGeom prst="straightConnector1">
              <a:avLst/>
            </a:prstGeom>
            <a:ln w="28575">
              <a:solidFill>
                <a:srgbClr val="EEA7BF"/>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6C8D4FEB-148D-0CB7-6D46-F1DDC4C9FFDB}"/>
                </a:ext>
              </a:extLst>
            </p:cNvPr>
            <p:cNvCxnSpPr>
              <a:cxnSpLocks/>
            </p:cNvCxnSpPr>
            <p:nvPr/>
          </p:nvCxnSpPr>
          <p:spPr>
            <a:xfrm>
              <a:off x="1157469" y="3885034"/>
              <a:ext cx="3462156" cy="186227"/>
            </a:xfrm>
            <a:prstGeom prst="straightConnector1">
              <a:avLst/>
            </a:prstGeom>
            <a:ln w="28575">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ACD786F5-0B2F-233B-5905-BCA27A1E8A7F}"/>
                </a:ext>
              </a:extLst>
            </p:cNvPr>
            <p:cNvCxnSpPr>
              <a:cxnSpLocks/>
            </p:cNvCxnSpPr>
            <p:nvPr/>
          </p:nvCxnSpPr>
          <p:spPr>
            <a:xfrm>
              <a:off x="1157469" y="3885034"/>
              <a:ext cx="3462156" cy="872027"/>
            </a:xfrm>
            <a:prstGeom prst="straightConnector1">
              <a:avLst/>
            </a:prstGeom>
            <a:ln w="28575">
              <a:solidFill>
                <a:srgbClr val="AAD3D1"/>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A9D82085-0EAA-6AC7-1789-BB44C38B902C}"/>
                </a:ext>
              </a:extLst>
            </p:cNvPr>
            <p:cNvCxnSpPr>
              <a:cxnSpLocks/>
            </p:cNvCxnSpPr>
            <p:nvPr/>
          </p:nvCxnSpPr>
          <p:spPr>
            <a:xfrm>
              <a:off x="1157469" y="3879628"/>
              <a:ext cx="3462156" cy="1650319"/>
            </a:xfrm>
            <a:prstGeom prst="straightConnector1">
              <a:avLst/>
            </a:prstGeom>
            <a:ln w="28575">
              <a:solidFill>
                <a:srgbClr val="2A918B"/>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0B765BF3-F18B-6179-DCE5-A000AC7FAF21}"/>
                </a:ext>
              </a:extLst>
            </p:cNvPr>
            <p:cNvCxnSpPr>
              <a:cxnSpLocks/>
            </p:cNvCxnSpPr>
            <p:nvPr/>
          </p:nvCxnSpPr>
          <p:spPr>
            <a:xfrm flipV="1">
              <a:off x="1157469" y="2002976"/>
              <a:ext cx="0" cy="375578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9146158-84EE-4A8B-A7E2-80F44DB4BF63}"/>
              </a:ext>
            </a:extLst>
          </p:cNvPr>
          <p:cNvGrpSpPr>
            <a:grpSpLocks noChangeAspect="1"/>
          </p:cNvGrpSpPr>
          <p:nvPr/>
        </p:nvGrpSpPr>
        <p:grpSpPr bwMode="auto">
          <a:xfrm>
            <a:off x="10364557" y="4326110"/>
            <a:ext cx="980122" cy="861902"/>
            <a:chOff x="1840" y="704"/>
            <a:chExt cx="2081" cy="1830"/>
          </a:xfrm>
          <a:solidFill>
            <a:schemeClr val="tx2">
              <a:alpha val="50000"/>
            </a:schemeClr>
          </a:solidFill>
        </p:grpSpPr>
        <p:sp>
          <p:nvSpPr>
            <p:cNvPr id="34" name="Freeform 188">
              <a:extLst>
                <a:ext uri="{FF2B5EF4-FFF2-40B4-BE49-F238E27FC236}">
                  <a16:creationId xmlns:a16="http://schemas.microsoft.com/office/drawing/2014/main" id="{27AF720C-6607-428E-9613-22B1C3824BE8}"/>
                </a:ext>
              </a:extLst>
            </p:cNvPr>
            <p:cNvSpPr>
              <a:spLocks noEditPoints="1"/>
            </p:cNvSpPr>
            <p:nvPr/>
          </p:nvSpPr>
          <p:spPr bwMode="auto">
            <a:xfrm>
              <a:off x="2428" y="704"/>
              <a:ext cx="901" cy="893"/>
            </a:xfrm>
            <a:custGeom>
              <a:avLst/>
              <a:gdLst>
                <a:gd name="T0" fmla="*/ 325 w 598"/>
                <a:gd name="T1" fmla="*/ 0 h 592"/>
                <a:gd name="T2" fmla="*/ 345 w 598"/>
                <a:gd name="T3" fmla="*/ 5 h 592"/>
                <a:gd name="T4" fmla="*/ 454 w 598"/>
                <a:gd name="T5" fmla="*/ 148 h 592"/>
                <a:gd name="T6" fmla="*/ 432 w 598"/>
                <a:gd name="T7" fmla="*/ 254 h 592"/>
                <a:gd name="T8" fmla="*/ 424 w 598"/>
                <a:gd name="T9" fmla="*/ 273 h 592"/>
                <a:gd name="T10" fmla="*/ 465 w 598"/>
                <a:gd name="T11" fmla="*/ 275 h 592"/>
                <a:gd name="T12" fmla="*/ 597 w 598"/>
                <a:gd name="T13" fmla="*/ 426 h 592"/>
                <a:gd name="T14" fmla="*/ 598 w 598"/>
                <a:gd name="T15" fmla="*/ 543 h 592"/>
                <a:gd name="T16" fmla="*/ 548 w 598"/>
                <a:gd name="T17" fmla="*/ 592 h 592"/>
                <a:gd name="T18" fmla="*/ 49 w 598"/>
                <a:gd name="T19" fmla="*/ 592 h 592"/>
                <a:gd name="T20" fmla="*/ 0 w 598"/>
                <a:gd name="T21" fmla="*/ 543 h 592"/>
                <a:gd name="T22" fmla="*/ 0 w 598"/>
                <a:gd name="T23" fmla="*/ 429 h 592"/>
                <a:gd name="T24" fmla="*/ 148 w 598"/>
                <a:gd name="T25" fmla="*/ 274 h 592"/>
                <a:gd name="T26" fmla="*/ 164 w 598"/>
                <a:gd name="T27" fmla="*/ 273 h 592"/>
                <a:gd name="T28" fmla="*/ 149 w 598"/>
                <a:gd name="T29" fmla="*/ 237 h 592"/>
                <a:gd name="T30" fmla="*/ 137 w 598"/>
                <a:gd name="T31" fmla="*/ 124 h 592"/>
                <a:gd name="T32" fmla="*/ 251 w 598"/>
                <a:gd name="T33" fmla="*/ 5 h 592"/>
                <a:gd name="T34" fmla="*/ 266 w 598"/>
                <a:gd name="T35" fmla="*/ 0 h 592"/>
                <a:gd name="T36" fmla="*/ 325 w 598"/>
                <a:gd name="T37" fmla="*/ 0 h 592"/>
                <a:gd name="T38" fmla="*/ 61 w 598"/>
                <a:gd name="T39" fmla="*/ 532 h 592"/>
                <a:gd name="T40" fmla="*/ 539 w 598"/>
                <a:gd name="T41" fmla="*/ 532 h 592"/>
                <a:gd name="T42" fmla="*/ 539 w 598"/>
                <a:gd name="T43" fmla="*/ 433 h 592"/>
                <a:gd name="T44" fmla="*/ 481 w 598"/>
                <a:gd name="T45" fmla="*/ 342 h 592"/>
                <a:gd name="T46" fmla="*/ 361 w 598"/>
                <a:gd name="T47" fmla="*/ 356 h 592"/>
                <a:gd name="T48" fmla="*/ 339 w 598"/>
                <a:gd name="T49" fmla="*/ 374 h 592"/>
                <a:gd name="T50" fmla="*/ 256 w 598"/>
                <a:gd name="T51" fmla="*/ 376 h 592"/>
                <a:gd name="T52" fmla="*/ 233 w 598"/>
                <a:gd name="T53" fmla="*/ 360 h 592"/>
                <a:gd name="T54" fmla="*/ 158 w 598"/>
                <a:gd name="T55" fmla="*/ 333 h 592"/>
                <a:gd name="T56" fmla="*/ 152 w 598"/>
                <a:gd name="T57" fmla="*/ 333 h 592"/>
                <a:gd name="T58" fmla="*/ 61 w 598"/>
                <a:gd name="T59" fmla="*/ 411 h 592"/>
                <a:gd name="T60" fmla="*/ 61 w 598"/>
                <a:gd name="T61" fmla="*/ 532 h 592"/>
                <a:gd name="T62" fmla="*/ 399 w 598"/>
                <a:gd name="T63" fmla="*/ 161 h 592"/>
                <a:gd name="T64" fmla="*/ 332 w 598"/>
                <a:gd name="T65" fmla="*/ 63 h 592"/>
                <a:gd name="T66" fmla="*/ 253 w 598"/>
                <a:gd name="T67" fmla="*/ 66 h 592"/>
                <a:gd name="T68" fmla="*/ 195 w 598"/>
                <a:gd name="T69" fmla="*/ 136 h 592"/>
                <a:gd name="T70" fmla="*/ 283 w 598"/>
                <a:gd name="T71" fmla="*/ 325 h 592"/>
                <a:gd name="T72" fmla="*/ 312 w 598"/>
                <a:gd name="T73" fmla="*/ 322 h 592"/>
                <a:gd name="T74" fmla="*/ 382 w 598"/>
                <a:gd name="T75" fmla="*/ 219 h 592"/>
                <a:gd name="T76" fmla="*/ 399 w 598"/>
                <a:gd name="T77" fmla="*/ 161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8" h="592">
                  <a:moveTo>
                    <a:pt x="325" y="0"/>
                  </a:moveTo>
                  <a:cubicBezTo>
                    <a:pt x="332" y="2"/>
                    <a:pt x="339" y="4"/>
                    <a:pt x="345" y="5"/>
                  </a:cubicBezTo>
                  <a:cubicBezTo>
                    <a:pt x="410" y="22"/>
                    <a:pt x="451" y="76"/>
                    <a:pt x="454" y="148"/>
                  </a:cubicBezTo>
                  <a:cubicBezTo>
                    <a:pt x="456" y="185"/>
                    <a:pt x="447" y="220"/>
                    <a:pt x="432" y="254"/>
                  </a:cubicBezTo>
                  <a:cubicBezTo>
                    <a:pt x="429" y="260"/>
                    <a:pt x="427" y="266"/>
                    <a:pt x="424" y="273"/>
                  </a:cubicBezTo>
                  <a:cubicBezTo>
                    <a:pt x="439" y="274"/>
                    <a:pt x="452" y="274"/>
                    <a:pt x="465" y="275"/>
                  </a:cubicBezTo>
                  <a:cubicBezTo>
                    <a:pt x="542" y="287"/>
                    <a:pt x="596" y="348"/>
                    <a:pt x="597" y="426"/>
                  </a:cubicBezTo>
                  <a:cubicBezTo>
                    <a:pt x="598" y="465"/>
                    <a:pt x="598" y="504"/>
                    <a:pt x="598" y="543"/>
                  </a:cubicBezTo>
                  <a:cubicBezTo>
                    <a:pt x="597" y="575"/>
                    <a:pt x="580" y="592"/>
                    <a:pt x="548" y="592"/>
                  </a:cubicBezTo>
                  <a:cubicBezTo>
                    <a:pt x="382" y="592"/>
                    <a:pt x="215" y="592"/>
                    <a:pt x="49" y="592"/>
                  </a:cubicBezTo>
                  <a:cubicBezTo>
                    <a:pt x="17" y="592"/>
                    <a:pt x="0" y="575"/>
                    <a:pt x="0" y="543"/>
                  </a:cubicBezTo>
                  <a:cubicBezTo>
                    <a:pt x="0" y="505"/>
                    <a:pt x="0" y="467"/>
                    <a:pt x="0" y="429"/>
                  </a:cubicBezTo>
                  <a:cubicBezTo>
                    <a:pt x="0" y="344"/>
                    <a:pt x="63" y="278"/>
                    <a:pt x="148" y="274"/>
                  </a:cubicBezTo>
                  <a:cubicBezTo>
                    <a:pt x="153" y="274"/>
                    <a:pt x="158" y="274"/>
                    <a:pt x="164" y="273"/>
                  </a:cubicBezTo>
                  <a:cubicBezTo>
                    <a:pt x="159" y="261"/>
                    <a:pt x="154" y="249"/>
                    <a:pt x="149" y="237"/>
                  </a:cubicBezTo>
                  <a:cubicBezTo>
                    <a:pt x="135" y="200"/>
                    <a:pt x="129" y="163"/>
                    <a:pt x="137" y="124"/>
                  </a:cubicBezTo>
                  <a:cubicBezTo>
                    <a:pt x="150" y="60"/>
                    <a:pt x="188" y="21"/>
                    <a:pt x="251" y="5"/>
                  </a:cubicBezTo>
                  <a:cubicBezTo>
                    <a:pt x="256" y="3"/>
                    <a:pt x="261" y="2"/>
                    <a:pt x="266" y="0"/>
                  </a:cubicBezTo>
                  <a:cubicBezTo>
                    <a:pt x="286" y="0"/>
                    <a:pt x="305" y="0"/>
                    <a:pt x="325" y="0"/>
                  </a:cubicBezTo>
                  <a:close/>
                  <a:moveTo>
                    <a:pt x="61" y="532"/>
                  </a:moveTo>
                  <a:cubicBezTo>
                    <a:pt x="219" y="532"/>
                    <a:pt x="378" y="532"/>
                    <a:pt x="539" y="532"/>
                  </a:cubicBezTo>
                  <a:cubicBezTo>
                    <a:pt x="539" y="498"/>
                    <a:pt x="539" y="465"/>
                    <a:pt x="539" y="433"/>
                  </a:cubicBezTo>
                  <a:cubicBezTo>
                    <a:pt x="539" y="390"/>
                    <a:pt x="522" y="354"/>
                    <a:pt x="481" y="342"/>
                  </a:cubicBezTo>
                  <a:cubicBezTo>
                    <a:pt x="441" y="329"/>
                    <a:pt x="396" y="315"/>
                    <a:pt x="361" y="356"/>
                  </a:cubicBezTo>
                  <a:cubicBezTo>
                    <a:pt x="355" y="363"/>
                    <a:pt x="346" y="368"/>
                    <a:pt x="339" y="374"/>
                  </a:cubicBezTo>
                  <a:cubicBezTo>
                    <a:pt x="312" y="394"/>
                    <a:pt x="284" y="393"/>
                    <a:pt x="256" y="376"/>
                  </a:cubicBezTo>
                  <a:cubicBezTo>
                    <a:pt x="248" y="371"/>
                    <a:pt x="238" y="367"/>
                    <a:pt x="233" y="360"/>
                  </a:cubicBezTo>
                  <a:cubicBezTo>
                    <a:pt x="214" y="333"/>
                    <a:pt x="187" y="329"/>
                    <a:pt x="158" y="333"/>
                  </a:cubicBezTo>
                  <a:cubicBezTo>
                    <a:pt x="156" y="333"/>
                    <a:pt x="154" y="333"/>
                    <a:pt x="152" y="333"/>
                  </a:cubicBezTo>
                  <a:cubicBezTo>
                    <a:pt x="106" y="334"/>
                    <a:pt x="66" y="365"/>
                    <a:pt x="61" y="411"/>
                  </a:cubicBezTo>
                  <a:cubicBezTo>
                    <a:pt x="57" y="451"/>
                    <a:pt x="61" y="491"/>
                    <a:pt x="61" y="532"/>
                  </a:cubicBezTo>
                  <a:close/>
                  <a:moveTo>
                    <a:pt x="399" y="161"/>
                  </a:moveTo>
                  <a:cubicBezTo>
                    <a:pt x="396" y="109"/>
                    <a:pt x="374" y="74"/>
                    <a:pt x="332" y="63"/>
                  </a:cubicBezTo>
                  <a:cubicBezTo>
                    <a:pt x="306" y="56"/>
                    <a:pt x="279" y="57"/>
                    <a:pt x="253" y="66"/>
                  </a:cubicBezTo>
                  <a:cubicBezTo>
                    <a:pt x="220" y="78"/>
                    <a:pt x="202" y="101"/>
                    <a:pt x="195" y="136"/>
                  </a:cubicBezTo>
                  <a:cubicBezTo>
                    <a:pt x="180" y="207"/>
                    <a:pt x="242" y="297"/>
                    <a:pt x="283" y="325"/>
                  </a:cubicBezTo>
                  <a:cubicBezTo>
                    <a:pt x="294" y="332"/>
                    <a:pt x="303" y="330"/>
                    <a:pt x="312" y="322"/>
                  </a:cubicBezTo>
                  <a:cubicBezTo>
                    <a:pt x="343" y="293"/>
                    <a:pt x="367" y="259"/>
                    <a:pt x="382" y="219"/>
                  </a:cubicBezTo>
                  <a:cubicBezTo>
                    <a:pt x="390" y="201"/>
                    <a:pt x="393" y="181"/>
                    <a:pt x="399"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5" name="Freeform 189">
              <a:extLst>
                <a:ext uri="{FF2B5EF4-FFF2-40B4-BE49-F238E27FC236}">
                  <a16:creationId xmlns:a16="http://schemas.microsoft.com/office/drawing/2014/main" id="{9E0DB40F-1C3B-48BA-8247-8C876BD42F00}"/>
                </a:ext>
              </a:extLst>
            </p:cNvPr>
            <p:cNvSpPr>
              <a:spLocks noEditPoints="1"/>
            </p:cNvSpPr>
            <p:nvPr/>
          </p:nvSpPr>
          <p:spPr bwMode="auto">
            <a:xfrm>
              <a:off x="3020" y="1641"/>
              <a:ext cx="901" cy="893"/>
            </a:xfrm>
            <a:custGeom>
              <a:avLst/>
              <a:gdLst>
                <a:gd name="T0" fmla="*/ 30 w 598"/>
                <a:gd name="T1" fmla="*/ 592 h 592"/>
                <a:gd name="T2" fmla="*/ 2 w 598"/>
                <a:gd name="T3" fmla="*/ 533 h 592"/>
                <a:gd name="T4" fmla="*/ 2 w 598"/>
                <a:gd name="T5" fmla="*/ 430 h 592"/>
                <a:gd name="T6" fmla="*/ 152 w 598"/>
                <a:gd name="T7" fmla="*/ 274 h 592"/>
                <a:gd name="T8" fmla="*/ 165 w 598"/>
                <a:gd name="T9" fmla="*/ 273 h 592"/>
                <a:gd name="T10" fmla="*/ 156 w 598"/>
                <a:gd name="T11" fmla="*/ 252 h 592"/>
                <a:gd name="T12" fmla="*/ 137 w 598"/>
                <a:gd name="T13" fmla="*/ 129 h 592"/>
                <a:gd name="T14" fmla="*/ 281 w 598"/>
                <a:gd name="T15" fmla="*/ 1 h 592"/>
                <a:gd name="T16" fmla="*/ 344 w 598"/>
                <a:gd name="T17" fmla="*/ 5 h 592"/>
                <a:gd name="T18" fmla="*/ 454 w 598"/>
                <a:gd name="T19" fmla="*/ 134 h 592"/>
                <a:gd name="T20" fmla="*/ 433 w 598"/>
                <a:gd name="T21" fmla="*/ 255 h 592"/>
                <a:gd name="T22" fmla="*/ 425 w 598"/>
                <a:gd name="T23" fmla="*/ 272 h 592"/>
                <a:gd name="T24" fmla="*/ 466 w 598"/>
                <a:gd name="T25" fmla="*/ 276 h 592"/>
                <a:gd name="T26" fmla="*/ 594 w 598"/>
                <a:gd name="T27" fmla="*/ 391 h 592"/>
                <a:gd name="T28" fmla="*/ 598 w 598"/>
                <a:gd name="T29" fmla="*/ 402 h 592"/>
                <a:gd name="T30" fmla="*/ 598 w 598"/>
                <a:gd name="T31" fmla="*/ 564 h 592"/>
                <a:gd name="T32" fmla="*/ 570 w 598"/>
                <a:gd name="T33" fmla="*/ 592 h 592"/>
                <a:gd name="T34" fmla="*/ 30 w 598"/>
                <a:gd name="T35" fmla="*/ 592 h 592"/>
                <a:gd name="T36" fmla="*/ 539 w 598"/>
                <a:gd name="T37" fmla="*/ 532 h 592"/>
                <a:gd name="T38" fmla="*/ 539 w 598"/>
                <a:gd name="T39" fmla="*/ 432 h 592"/>
                <a:gd name="T40" fmla="*/ 538 w 598"/>
                <a:gd name="T41" fmla="*/ 411 h 592"/>
                <a:gd name="T42" fmla="*/ 463 w 598"/>
                <a:gd name="T43" fmla="*/ 335 h 592"/>
                <a:gd name="T44" fmla="*/ 409 w 598"/>
                <a:gd name="T45" fmla="*/ 332 h 592"/>
                <a:gd name="T46" fmla="*/ 368 w 598"/>
                <a:gd name="T47" fmla="*/ 349 h 592"/>
                <a:gd name="T48" fmla="*/ 235 w 598"/>
                <a:gd name="T49" fmla="*/ 359 h 592"/>
                <a:gd name="T50" fmla="*/ 157 w 598"/>
                <a:gd name="T51" fmla="*/ 333 h 592"/>
                <a:gd name="T52" fmla="*/ 150 w 598"/>
                <a:gd name="T53" fmla="*/ 333 h 592"/>
                <a:gd name="T54" fmla="*/ 63 w 598"/>
                <a:gd name="T55" fmla="*/ 407 h 592"/>
                <a:gd name="T56" fmla="*/ 62 w 598"/>
                <a:gd name="T57" fmla="*/ 532 h 592"/>
                <a:gd name="T58" fmla="*/ 539 w 598"/>
                <a:gd name="T59" fmla="*/ 532 h 592"/>
                <a:gd name="T60" fmla="*/ 397 w 598"/>
                <a:gd name="T61" fmla="*/ 168 h 592"/>
                <a:gd name="T62" fmla="*/ 315 w 598"/>
                <a:gd name="T63" fmla="*/ 59 h 592"/>
                <a:gd name="T64" fmla="*/ 196 w 598"/>
                <a:gd name="T65" fmla="*/ 132 h 592"/>
                <a:gd name="T66" fmla="*/ 288 w 598"/>
                <a:gd name="T67" fmla="*/ 326 h 592"/>
                <a:gd name="T68" fmla="*/ 308 w 598"/>
                <a:gd name="T69" fmla="*/ 325 h 592"/>
                <a:gd name="T70" fmla="*/ 397 w 598"/>
                <a:gd name="T71" fmla="*/ 168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8" h="592">
                  <a:moveTo>
                    <a:pt x="30" y="592"/>
                  </a:moveTo>
                  <a:cubicBezTo>
                    <a:pt x="8" y="579"/>
                    <a:pt x="0" y="559"/>
                    <a:pt x="2" y="533"/>
                  </a:cubicBezTo>
                  <a:cubicBezTo>
                    <a:pt x="3" y="499"/>
                    <a:pt x="2" y="465"/>
                    <a:pt x="2" y="430"/>
                  </a:cubicBezTo>
                  <a:cubicBezTo>
                    <a:pt x="2" y="342"/>
                    <a:pt x="64" y="277"/>
                    <a:pt x="152" y="274"/>
                  </a:cubicBezTo>
                  <a:cubicBezTo>
                    <a:pt x="155" y="274"/>
                    <a:pt x="159" y="273"/>
                    <a:pt x="165" y="273"/>
                  </a:cubicBezTo>
                  <a:cubicBezTo>
                    <a:pt x="162" y="265"/>
                    <a:pt x="159" y="258"/>
                    <a:pt x="156" y="252"/>
                  </a:cubicBezTo>
                  <a:cubicBezTo>
                    <a:pt x="139" y="212"/>
                    <a:pt x="130" y="172"/>
                    <a:pt x="137" y="129"/>
                  </a:cubicBezTo>
                  <a:cubicBezTo>
                    <a:pt x="149" y="54"/>
                    <a:pt x="204" y="5"/>
                    <a:pt x="281" y="1"/>
                  </a:cubicBezTo>
                  <a:cubicBezTo>
                    <a:pt x="302" y="0"/>
                    <a:pt x="324" y="1"/>
                    <a:pt x="344" y="5"/>
                  </a:cubicBezTo>
                  <a:cubicBezTo>
                    <a:pt x="407" y="19"/>
                    <a:pt x="448" y="69"/>
                    <a:pt x="454" y="134"/>
                  </a:cubicBezTo>
                  <a:cubicBezTo>
                    <a:pt x="458" y="177"/>
                    <a:pt x="450" y="217"/>
                    <a:pt x="433" y="255"/>
                  </a:cubicBezTo>
                  <a:cubicBezTo>
                    <a:pt x="430" y="260"/>
                    <a:pt x="428" y="265"/>
                    <a:pt x="425" y="272"/>
                  </a:cubicBezTo>
                  <a:cubicBezTo>
                    <a:pt x="440" y="273"/>
                    <a:pt x="453" y="274"/>
                    <a:pt x="466" y="276"/>
                  </a:cubicBezTo>
                  <a:cubicBezTo>
                    <a:pt x="533" y="287"/>
                    <a:pt x="576" y="326"/>
                    <a:pt x="594" y="391"/>
                  </a:cubicBezTo>
                  <a:cubicBezTo>
                    <a:pt x="595" y="395"/>
                    <a:pt x="597" y="399"/>
                    <a:pt x="598" y="402"/>
                  </a:cubicBezTo>
                  <a:cubicBezTo>
                    <a:pt x="598" y="456"/>
                    <a:pt x="598" y="510"/>
                    <a:pt x="598" y="564"/>
                  </a:cubicBezTo>
                  <a:cubicBezTo>
                    <a:pt x="589" y="573"/>
                    <a:pt x="579" y="582"/>
                    <a:pt x="570" y="592"/>
                  </a:cubicBezTo>
                  <a:cubicBezTo>
                    <a:pt x="390" y="592"/>
                    <a:pt x="210" y="592"/>
                    <a:pt x="30" y="592"/>
                  </a:cubicBezTo>
                  <a:close/>
                  <a:moveTo>
                    <a:pt x="539" y="532"/>
                  </a:moveTo>
                  <a:cubicBezTo>
                    <a:pt x="539" y="498"/>
                    <a:pt x="540" y="465"/>
                    <a:pt x="539" y="432"/>
                  </a:cubicBezTo>
                  <a:cubicBezTo>
                    <a:pt x="539" y="425"/>
                    <a:pt x="539" y="418"/>
                    <a:pt x="538" y="411"/>
                  </a:cubicBezTo>
                  <a:cubicBezTo>
                    <a:pt x="532" y="372"/>
                    <a:pt x="502" y="341"/>
                    <a:pt x="463" y="335"/>
                  </a:cubicBezTo>
                  <a:cubicBezTo>
                    <a:pt x="445" y="332"/>
                    <a:pt x="427" y="334"/>
                    <a:pt x="409" y="332"/>
                  </a:cubicBezTo>
                  <a:cubicBezTo>
                    <a:pt x="392" y="331"/>
                    <a:pt x="380" y="337"/>
                    <a:pt x="368" y="349"/>
                  </a:cubicBezTo>
                  <a:cubicBezTo>
                    <a:pt x="321" y="399"/>
                    <a:pt x="281" y="403"/>
                    <a:pt x="235" y="359"/>
                  </a:cubicBezTo>
                  <a:cubicBezTo>
                    <a:pt x="211" y="336"/>
                    <a:pt x="187" y="329"/>
                    <a:pt x="157" y="333"/>
                  </a:cubicBezTo>
                  <a:cubicBezTo>
                    <a:pt x="155" y="333"/>
                    <a:pt x="153" y="333"/>
                    <a:pt x="150" y="333"/>
                  </a:cubicBezTo>
                  <a:cubicBezTo>
                    <a:pt x="107" y="335"/>
                    <a:pt x="67" y="366"/>
                    <a:pt x="63" y="407"/>
                  </a:cubicBezTo>
                  <a:cubicBezTo>
                    <a:pt x="59" y="448"/>
                    <a:pt x="62" y="490"/>
                    <a:pt x="62" y="532"/>
                  </a:cubicBezTo>
                  <a:cubicBezTo>
                    <a:pt x="220" y="532"/>
                    <a:pt x="378" y="532"/>
                    <a:pt x="539" y="532"/>
                  </a:cubicBezTo>
                  <a:close/>
                  <a:moveTo>
                    <a:pt x="397" y="168"/>
                  </a:moveTo>
                  <a:cubicBezTo>
                    <a:pt x="396" y="99"/>
                    <a:pt x="369" y="67"/>
                    <a:pt x="315" y="59"/>
                  </a:cubicBezTo>
                  <a:cubicBezTo>
                    <a:pt x="255" y="51"/>
                    <a:pt x="208" y="80"/>
                    <a:pt x="196" y="132"/>
                  </a:cubicBezTo>
                  <a:cubicBezTo>
                    <a:pt x="183" y="192"/>
                    <a:pt x="233" y="299"/>
                    <a:pt x="288" y="326"/>
                  </a:cubicBezTo>
                  <a:cubicBezTo>
                    <a:pt x="293" y="329"/>
                    <a:pt x="304" y="328"/>
                    <a:pt x="308" y="325"/>
                  </a:cubicBezTo>
                  <a:cubicBezTo>
                    <a:pt x="359" y="281"/>
                    <a:pt x="391" y="227"/>
                    <a:pt x="397"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6" name="Freeform 190">
              <a:extLst>
                <a:ext uri="{FF2B5EF4-FFF2-40B4-BE49-F238E27FC236}">
                  <a16:creationId xmlns:a16="http://schemas.microsoft.com/office/drawing/2014/main" id="{A505235A-1F85-4713-8381-B576DB5D3423}"/>
                </a:ext>
              </a:extLst>
            </p:cNvPr>
            <p:cNvSpPr>
              <a:spLocks noEditPoints="1"/>
            </p:cNvSpPr>
            <p:nvPr/>
          </p:nvSpPr>
          <p:spPr bwMode="auto">
            <a:xfrm>
              <a:off x="1840" y="1641"/>
              <a:ext cx="901" cy="893"/>
            </a:xfrm>
            <a:custGeom>
              <a:avLst/>
              <a:gdLst>
                <a:gd name="T0" fmla="*/ 0 w 598"/>
                <a:gd name="T1" fmla="*/ 399 h 592"/>
                <a:gd name="T2" fmla="*/ 4 w 598"/>
                <a:gd name="T3" fmla="*/ 390 h 592"/>
                <a:gd name="T4" fmla="*/ 151 w 598"/>
                <a:gd name="T5" fmla="*/ 274 h 592"/>
                <a:gd name="T6" fmla="*/ 164 w 598"/>
                <a:gd name="T7" fmla="*/ 273 h 592"/>
                <a:gd name="T8" fmla="*/ 154 w 598"/>
                <a:gd name="T9" fmla="*/ 248 h 592"/>
                <a:gd name="T10" fmla="*/ 136 w 598"/>
                <a:gd name="T11" fmla="*/ 130 h 592"/>
                <a:gd name="T12" fmla="*/ 277 w 598"/>
                <a:gd name="T13" fmla="*/ 1 h 592"/>
                <a:gd name="T14" fmla="*/ 365 w 598"/>
                <a:gd name="T15" fmla="*/ 13 h 592"/>
                <a:gd name="T16" fmla="*/ 454 w 598"/>
                <a:gd name="T17" fmla="*/ 153 h 592"/>
                <a:gd name="T18" fmla="*/ 431 w 598"/>
                <a:gd name="T19" fmla="*/ 256 h 592"/>
                <a:gd name="T20" fmla="*/ 424 w 598"/>
                <a:gd name="T21" fmla="*/ 272 h 592"/>
                <a:gd name="T22" fmla="*/ 469 w 598"/>
                <a:gd name="T23" fmla="*/ 276 h 592"/>
                <a:gd name="T24" fmla="*/ 596 w 598"/>
                <a:gd name="T25" fmla="*/ 425 h 592"/>
                <a:gd name="T26" fmla="*/ 597 w 598"/>
                <a:gd name="T27" fmla="*/ 533 h 592"/>
                <a:gd name="T28" fmla="*/ 568 w 598"/>
                <a:gd name="T29" fmla="*/ 592 h 592"/>
                <a:gd name="T30" fmla="*/ 28 w 598"/>
                <a:gd name="T31" fmla="*/ 592 h 592"/>
                <a:gd name="T32" fmla="*/ 0 w 598"/>
                <a:gd name="T33" fmla="*/ 564 h 592"/>
                <a:gd name="T34" fmla="*/ 0 w 598"/>
                <a:gd name="T35" fmla="*/ 399 h 592"/>
                <a:gd name="T36" fmla="*/ 538 w 598"/>
                <a:gd name="T37" fmla="*/ 532 h 592"/>
                <a:gd name="T38" fmla="*/ 538 w 598"/>
                <a:gd name="T39" fmla="*/ 518 h 592"/>
                <a:gd name="T40" fmla="*/ 537 w 598"/>
                <a:gd name="T41" fmla="*/ 418 h 592"/>
                <a:gd name="T42" fmla="*/ 461 w 598"/>
                <a:gd name="T43" fmla="*/ 335 h 592"/>
                <a:gd name="T44" fmla="*/ 405 w 598"/>
                <a:gd name="T45" fmla="*/ 332 h 592"/>
                <a:gd name="T46" fmla="*/ 369 w 598"/>
                <a:gd name="T47" fmla="*/ 348 h 592"/>
                <a:gd name="T48" fmla="*/ 233 w 598"/>
                <a:gd name="T49" fmla="*/ 359 h 592"/>
                <a:gd name="T50" fmla="*/ 160 w 598"/>
                <a:gd name="T51" fmla="*/ 333 h 592"/>
                <a:gd name="T52" fmla="*/ 150 w 598"/>
                <a:gd name="T53" fmla="*/ 333 h 592"/>
                <a:gd name="T54" fmla="*/ 59 w 598"/>
                <a:gd name="T55" fmla="*/ 426 h 592"/>
                <a:gd name="T56" fmla="*/ 59 w 598"/>
                <a:gd name="T57" fmla="*/ 478 h 592"/>
                <a:gd name="T58" fmla="*/ 59 w 598"/>
                <a:gd name="T59" fmla="*/ 532 h 592"/>
                <a:gd name="T60" fmla="*/ 538 w 598"/>
                <a:gd name="T61" fmla="*/ 532 h 592"/>
                <a:gd name="T62" fmla="*/ 298 w 598"/>
                <a:gd name="T63" fmla="*/ 59 h 592"/>
                <a:gd name="T64" fmla="*/ 194 w 598"/>
                <a:gd name="T65" fmla="*/ 139 h 592"/>
                <a:gd name="T66" fmla="*/ 286 w 598"/>
                <a:gd name="T67" fmla="*/ 326 h 592"/>
                <a:gd name="T68" fmla="*/ 314 w 598"/>
                <a:gd name="T69" fmla="*/ 320 h 592"/>
                <a:gd name="T70" fmla="*/ 392 w 598"/>
                <a:gd name="T71" fmla="*/ 190 h 592"/>
                <a:gd name="T72" fmla="*/ 298 w 598"/>
                <a:gd name="T73" fmla="*/ 59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8" h="592">
                  <a:moveTo>
                    <a:pt x="0" y="399"/>
                  </a:moveTo>
                  <a:cubicBezTo>
                    <a:pt x="2" y="396"/>
                    <a:pt x="4" y="393"/>
                    <a:pt x="4" y="390"/>
                  </a:cubicBezTo>
                  <a:cubicBezTo>
                    <a:pt x="24" y="320"/>
                    <a:pt x="79" y="276"/>
                    <a:pt x="151" y="274"/>
                  </a:cubicBezTo>
                  <a:cubicBezTo>
                    <a:pt x="155" y="274"/>
                    <a:pt x="158" y="273"/>
                    <a:pt x="164" y="273"/>
                  </a:cubicBezTo>
                  <a:cubicBezTo>
                    <a:pt x="160" y="264"/>
                    <a:pt x="157" y="256"/>
                    <a:pt x="154" y="248"/>
                  </a:cubicBezTo>
                  <a:cubicBezTo>
                    <a:pt x="138" y="210"/>
                    <a:pt x="129" y="171"/>
                    <a:pt x="136" y="130"/>
                  </a:cubicBezTo>
                  <a:cubicBezTo>
                    <a:pt x="149" y="55"/>
                    <a:pt x="201" y="5"/>
                    <a:pt x="277" y="1"/>
                  </a:cubicBezTo>
                  <a:cubicBezTo>
                    <a:pt x="306" y="0"/>
                    <a:pt x="338" y="3"/>
                    <a:pt x="365" y="13"/>
                  </a:cubicBezTo>
                  <a:cubicBezTo>
                    <a:pt x="428" y="36"/>
                    <a:pt x="451" y="89"/>
                    <a:pt x="454" y="153"/>
                  </a:cubicBezTo>
                  <a:cubicBezTo>
                    <a:pt x="456" y="189"/>
                    <a:pt x="446" y="223"/>
                    <a:pt x="431" y="256"/>
                  </a:cubicBezTo>
                  <a:cubicBezTo>
                    <a:pt x="429" y="261"/>
                    <a:pt x="427" y="266"/>
                    <a:pt x="424" y="272"/>
                  </a:cubicBezTo>
                  <a:cubicBezTo>
                    <a:pt x="440" y="274"/>
                    <a:pt x="454" y="274"/>
                    <a:pt x="469" y="276"/>
                  </a:cubicBezTo>
                  <a:cubicBezTo>
                    <a:pt x="542" y="287"/>
                    <a:pt x="596" y="350"/>
                    <a:pt x="596" y="425"/>
                  </a:cubicBezTo>
                  <a:cubicBezTo>
                    <a:pt x="596" y="461"/>
                    <a:pt x="595" y="497"/>
                    <a:pt x="597" y="533"/>
                  </a:cubicBezTo>
                  <a:cubicBezTo>
                    <a:pt x="598" y="559"/>
                    <a:pt x="591" y="579"/>
                    <a:pt x="568" y="592"/>
                  </a:cubicBezTo>
                  <a:cubicBezTo>
                    <a:pt x="388" y="592"/>
                    <a:pt x="208" y="592"/>
                    <a:pt x="28" y="592"/>
                  </a:cubicBezTo>
                  <a:cubicBezTo>
                    <a:pt x="19" y="582"/>
                    <a:pt x="10" y="573"/>
                    <a:pt x="0" y="564"/>
                  </a:cubicBezTo>
                  <a:cubicBezTo>
                    <a:pt x="0" y="509"/>
                    <a:pt x="0" y="454"/>
                    <a:pt x="0" y="399"/>
                  </a:cubicBezTo>
                  <a:close/>
                  <a:moveTo>
                    <a:pt x="538" y="532"/>
                  </a:moveTo>
                  <a:cubicBezTo>
                    <a:pt x="538" y="526"/>
                    <a:pt x="538" y="522"/>
                    <a:pt x="538" y="518"/>
                  </a:cubicBezTo>
                  <a:cubicBezTo>
                    <a:pt x="538" y="485"/>
                    <a:pt x="539" y="452"/>
                    <a:pt x="537" y="418"/>
                  </a:cubicBezTo>
                  <a:cubicBezTo>
                    <a:pt x="535" y="376"/>
                    <a:pt x="503" y="341"/>
                    <a:pt x="461" y="335"/>
                  </a:cubicBezTo>
                  <a:cubicBezTo>
                    <a:pt x="442" y="332"/>
                    <a:pt x="424" y="334"/>
                    <a:pt x="405" y="332"/>
                  </a:cubicBezTo>
                  <a:cubicBezTo>
                    <a:pt x="390" y="331"/>
                    <a:pt x="379" y="336"/>
                    <a:pt x="369" y="348"/>
                  </a:cubicBezTo>
                  <a:cubicBezTo>
                    <a:pt x="322" y="398"/>
                    <a:pt x="279" y="403"/>
                    <a:pt x="233" y="359"/>
                  </a:cubicBezTo>
                  <a:cubicBezTo>
                    <a:pt x="211" y="337"/>
                    <a:pt x="189" y="329"/>
                    <a:pt x="160" y="333"/>
                  </a:cubicBezTo>
                  <a:cubicBezTo>
                    <a:pt x="157" y="333"/>
                    <a:pt x="153" y="333"/>
                    <a:pt x="150" y="333"/>
                  </a:cubicBezTo>
                  <a:cubicBezTo>
                    <a:pt x="99" y="335"/>
                    <a:pt x="60" y="375"/>
                    <a:pt x="59" y="426"/>
                  </a:cubicBezTo>
                  <a:cubicBezTo>
                    <a:pt x="59" y="443"/>
                    <a:pt x="59" y="461"/>
                    <a:pt x="59" y="478"/>
                  </a:cubicBezTo>
                  <a:cubicBezTo>
                    <a:pt x="59" y="496"/>
                    <a:pt x="59" y="514"/>
                    <a:pt x="59" y="532"/>
                  </a:cubicBezTo>
                  <a:cubicBezTo>
                    <a:pt x="220" y="532"/>
                    <a:pt x="378" y="532"/>
                    <a:pt x="538" y="532"/>
                  </a:cubicBezTo>
                  <a:close/>
                  <a:moveTo>
                    <a:pt x="298" y="59"/>
                  </a:moveTo>
                  <a:cubicBezTo>
                    <a:pt x="240" y="58"/>
                    <a:pt x="203" y="86"/>
                    <a:pt x="194" y="139"/>
                  </a:cubicBezTo>
                  <a:cubicBezTo>
                    <a:pt x="184" y="197"/>
                    <a:pt x="234" y="299"/>
                    <a:pt x="286" y="326"/>
                  </a:cubicBezTo>
                  <a:cubicBezTo>
                    <a:pt x="298" y="333"/>
                    <a:pt x="306" y="327"/>
                    <a:pt x="314" y="320"/>
                  </a:cubicBezTo>
                  <a:cubicBezTo>
                    <a:pt x="352" y="284"/>
                    <a:pt x="381" y="241"/>
                    <a:pt x="392" y="190"/>
                  </a:cubicBezTo>
                  <a:cubicBezTo>
                    <a:pt x="406" y="123"/>
                    <a:pt x="383" y="59"/>
                    <a:pt x="29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is For Office"/>
                <a:ea typeface="+mn-ea"/>
                <a:cs typeface="+mn-cs"/>
              </a:endParaRPr>
            </a:p>
          </p:txBody>
        </p:sp>
      </p:grpSp>
    </p:spTree>
    <p:extLst>
      <p:ext uri="{BB962C8B-B14F-4D97-AF65-F5344CB8AC3E}">
        <p14:creationId xmlns:p14="http://schemas.microsoft.com/office/powerpoint/2010/main" val="70652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58000"/>
                    </a14:imgEffect>
                  </a14:imgLayer>
                </a14:imgProps>
              </a:ext>
              <a:ext uri="{28A0092B-C50C-407E-A947-70E740481C1C}">
                <a14:useLocalDpi xmlns:a14="http://schemas.microsoft.com/office/drawing/2010/main" val="0"/>
              </a:ext>
            </a:extLst>
          </a:blip>
          <a:stretch>
            <a:fillRect/>
          </a:stretch>
        </p:blipFill>
        <p:spPr>
          <a:xfrm>
            <a:off x="0" y="-1035496"/>
            <a:ext cx="12192000" cy="9142464"/>
          </a:xfrm>
          <a:prstGeom prst="rect">
            <a:avLst/>
          </a:prstGeom>
        </p:spPr>
      </p:pic>
      <p:pic>
        <p:nvPicPr>
          <p:cNvPr id="12" name="Billed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grpSp>
        <p:nvGrpSpPr>
          <p:cNvPr id="13" name="Group 7"/>
          <p:cNvGrpSpPr>
            <a:grpSpLocks/>
          </p:cNvGrpSpPr>
          <p:nvPr/>
        </p:nvGrpSpPr>
        <p:grpSpPr bwMode="auto">
          <a:xfrm>
            <a:off x="191344" y="260648"/>
            <a:ext cx="711200" cy="930275"/>
            <a:chOff x="17626" y="647"/>
            <a:chExt cx="1576" cy="2180"/>
          </a:xfrm>
        </p:grpSpPr>
        <p:sp>
          <p:nvSpPr>
            <p:cNvPr id="14"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5"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6"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7"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18"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414302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BD35762-6531-4587-9CAF-7DE03FA71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36" y="-33456"/>
            <a:ext cx="13227150" cy="6891456"/>
          </a:xfrm>
          <a:prstGeom prst="rect">
            <a:avLst/>
          </a:prstGeom>
        </p:spPr>
      </p:pic>
      <p:pic>
        <p:nvPicPr>
          <p:cNvPr id="5" name="Billede 4">
            <a:extLst>
              <a:ext uri="{FF2B5EF4-FFF2-40B4-BE49-F238E27FC236}">
                <a16:creationId xmlns:a16="http://schemas.microsoft.com/office/drawing/2014/main" id="{57005E1D-FEA8-4339-A671-73439FA19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568" y="4084320"/>
            <a:ext cx="7673340" cy="2773680"/>
          </a:xfrm>
          <a:prstGeom prst="rect">
            <a:avLst/>
          </a:prstGeom>
        </p:spPr>
      </p:pic>
      <p:grpSp>
        <p:nvGrpSpPr>
          <p:cNvPr id="6" name="Group 7"/>
          <p:cNvGrpSpPr>
            <a:grpSpLocks/>
          </p:cNvGrpSpPr>
          <p:nvPr/>
        </p:nvGrpSpPr>
        <p:grpSpPr bwMode="auto">
          <a:xfrm>
            <a:off x="191344" y="260648"/>
            <a:ext cx="711200" cy="930275"/>
            <a:chOff x="17626" y="647"/>
            <a:chExt cx="1576" cy="2180"/>
          </a:xfrm>
        </p:grpSpPr>
        <p:sp>
          <p:nvSpPr>
            <p:cNvPr id="7"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8"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9"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0"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11"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223691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95260" y="-62296"/>
            <a:ext cx="9040011" cy="6688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200" dirty="0">
                <a:solidFill>
                  <a:schemeClr val="tx1"/>
                </a:solidFill>
              </a:rPr>
              <a:t>		</a:t>
            </a:r>
          </a:p>
          <a:p>
            <a:endParaRPr lang="da-DK" sz="3200" dirty="0">
              <a:solidFill>
                <a:schemeClr val="tx1"/>
              </a:solidFill>
            </a:endParaRPr>
          </a:p>
          <a:p>
            <a:endParaRPr lang="da-DK" sz="3200" dirty="0">
              <a:solidFill>
                <a:schemeClr val="tx1"/>
              </a:solidFill>
            </a:endParaRPr>
          </a:p>
          <a:p>
            <a:endParaRPr lang="da-DK" sz="3200" dirty="0">
              <a:solidFill>
                <a:schemeClr val="tx1"/>
              </a:solidFill>
            </a:endParaRPr>
          </a:p>
          <a:p>
            <a:r>
              <a:rPr lang="da-DK" sz="3200" dirty="0">
                <a:solidFill>
                  <a:schemeClr val="tx1"/>
                </a:solidFill>
              </a:rPr>
              <a:t>		</a:t>
            </a:r>
          </a:p>
          <a:p>
            <a:r>
              <a:rPr lang="da-DK" sz="3200" dirty="0">
                <a:solidFill>
                  <a:schemeClr val="tx1"/>
                </a:solidFill>
              </a:rPr>
              <a:t>		</a:t>
            </a:r>
            <a:r>
              <a:rPr lang="da-DK" sz="2400" dirty="0">
                <a:solidFill>
                  <a:schemeClr val="tx1"/>
                </a:solidFill>
                <a:latin typeface="Calibri" panose="020F0502020204030204" pitchFamily="34" charset="0"/>
                <a:cs typeface="Calibri" panose="020F0502020204030204" pitchFamily="34" charset="0"/>
              </a:rPr>
              <a:t>Mange tak for opmærksomheden</a:t>
            </a:r>
            <a:endParaRPr lang="da-DK" sz="2400" dirty="0">
              <a:solidFill>
                <a:srgbClr val="FFFF00"/>
              </a:solidFill>
              <a:latin typeface="Calibri" panose="020F0502020204030204" pitchFamily="34" charset="0"/>
              <a:cs typeface="Calibri" panose="020F0502020204030204" pitchFamily="34" charset="0"/>
            </a:endParaRPr>
          </a:p>
          <a:p>
            <a:pPr algn="ctr"/>
            <a:r>
              <a:rPr lang="da-DK" sz="2400" dirty="0">
                <a:solidFill>
                  <a:srgbClr val="000000"/>
                </a:solidFill>
                <a:latin typeface="Calibri" panose="020F0502020204030204" pitchFamily="34" charset="0"/>
                <a:cs typeface="Calibri" panose="020F0502020204030204" pitchFamily="34" charset="0"/>
              </a:rPr>
              <a:t>   </a:t>
            </a: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Mail          </a:t>
            </a:r>
            <a:r>
              <a:rPr lang="es-ES" sz="2000" b="1" dirty="0">
                <a:solidFill>
                  <a:srgbClr val="000000"/>
                </a:solidFill>
                <a:latin typeface="Calibri" panose="020F0502020204030204" pitchFamily="34" charset="0"/>
                <a:cs typeface="Calibri" panose="020F0502020204030204" pitchFamily="34" charset="0"/>
                <a:hlinkClick r:id="rId2"/>
              </a:rPr>
              <a:t>jhom@regionsjaelland.dk</a:t>
            </a:r>
            <a:r>
              <a:rPr lang="es-ES" sz="2000" b="1" dirty="0">
                <a:solidFill>
                  <a:srgbClr val="000000"/>
                </a:solidFill>
                <a:latin typeface="Calibri" panose="020F0502020204030204" pitchFamily="34" charset="0"/>
                <a:cs typeface="Calibri" panose="020F0502020204030204" pitchFamily="34" charset="0"/>
              </a:rPr>
              <a:t> and </a:t>
            </a:r>
            <a:r>
              <a:rPr lang="es-ES" sz="2000" b="1" dirty="0">
                <a:solidFill>
                  <a:srgbClr val="000000"/>
                </a:solidFill>
                <a:latin typeface="Calibri" panose="020F0502020204030204" pitchFamily="34" charset="0"/>
                <a:cs typeface="Calibri" panose="020F0502020204030204" pitchFamily="34" charset="0"/>
                <a:hlinkClick r:id="rId3"/>
              </a:rPr>
              <a:t>jch@drholm.com</a:t>
            </a: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LinkedIn	 	Jens-Christian Holm </a:t>
            </a:r>
          </a:p>
          <a:p>
            <a:pPr marL="4763" indent="-4763">
              <a:spcBef>
                <a:spcPct val="20000"/>
              </a:spcBef>
            </a:pP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a:t>
            </a:r>
            <a:r>
              <a:rPr lang="es-ES" sz="2000" b="1" dirty="0" err="1">
                <a:solidFill>
                  <a:srgbClr val="000000"/>
                </a:solidFill>
                <a:latin typeface="Calibri" panose="020F0502020204030204" pitchFamily="34" charset="0"/>
                <a:cs typeface="Calibri" panose="020F0502020204030204" pitchFamily="34" charset="0"/>
              </a:rPr>
              <a:t>Orcid</a:t>
            </a:r>
            <a:r>
              <a:rPr lang="es-ES" sz="2000" b="1" dirty="0">
                <a:solidFill>
                  <a:srgbClr val="000000"/>
                </a:solidFill>
                <a:latin typeface="Calibri" panose="020F0502020204030204" pitchFamily="34" charset="0"/>
                <a:cs typeface="Calibri" panose="020F0502020204030204" pitchFamily="34" charset="0"/>
              </a:rPr>
              <a:t>		0000-0003-4653-342X</a:t>
            </a:r>
          </a:p>
          <a:p>
            <a:pPr marL="4763" indent="-4763">
              <a:spcBef>
                <a:spcPct val="20000"/>
              </a:spcBef>
            </a:pP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Facebook    	Jens-Christian Holm</a:t>
            </a:r>
          </a:p>
          <a:p>
            <a:pPr marL="4763" indent="-4763">
              <a:spcBef>
                <a:spcPct val="20000"/>
              </a:spcBef>
            </a:pP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Instagram	</a:t>
            </a:r>
            <a:r>
              <a:rPr lang="es-ES" sz="2000" b="1" dirty="0" err="1">
                <a:solidFill>
                  <a:srgbClr val="000000"/>
                </a:solidFill>
                <a:latin typeface="Calibri" panose="020F0502020204030204" pitchFamily="34" charset="0"/>
                <a:cs typeface="Calibri" panose="020F0502020204030204" pitchFamily="34" charset="0"/>
              </a:rPr>
              <a:t>JensChristianHolm</a:t>
            </a: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Twitter         	</a:t>
            </a:r>
            <a:r>
              <a:rPr lang="es-ES" sz="2000" b="1" dirty="0" err="1">
                <a:solidFill>
                  <a:srgbClr val="000000"/>
                </a:solidFill>
                <a:latin typeface="Calibri" panose="020F0502020204030204" pitchFamily="34" charset="0"/>
                <a:cs typeface="Calibri" panose="020F0502020204030204" pitchFamily="34" charset="0"/>
              </a:rPr>
              <a:t>JC_Holm</a:t>
            </a: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a:t>
            </a:r>
          </a:p>
          <a:p>
            <a:pPr marL="4763" indent="-4763">
              <a:spcBef>
                <a:spcPct val="20000"/>
              </a:spcBef>
            </a:pPr>
            <a:r>
              <a:rPr lang="es-ES" sz="2000" b="1" dirty="0">
                <a:solidFill>
                  <a:srgbClr val="000000"/>
                </a:solidFill>
                <a:latin typeface="Calibri" panose="020F0502020204030204" pitchFamily="34" charset="0"/>
                <a:cs typeface="Calibri" panose="020F0502020204030204" pitchFamily="34" charset="0"/>
              </a:rPr>
              <a:t>			</a:t>
            </a:r>
            <a:r>
              <a:rPr lang="es-ES" sz="2000" b="1" dirty="0" err="1">
                <a:solidFill>
                  <a:srgbClr val="000000"/>
                </a:solidFill>
                <a:latin typeface="Calibri" panose="020F0502020204030204" pitchFamily="34" charset="0"/>
                <a:cs typeface="Calibri" panose="020F0502020204030204" pitchFamily="34" charset="0"/>
              </a:rPr>
              <a:t>Homepage</a:t>
            </a:r>
            <a:r>
              <a:rPr lang="es-ES" sz="2000" b="1" dirty="0">
                <a:solidFill>
                  <a:srgbClr val="000000"/>
                </a:solidFill>
                <a:latin typeface="Calibri" panose="020F0502020204030204" pitchFamily="34" charset="0"/>
                <a:cs typeface="Calibri" panose="020F0502020204030204" pitchFamily="34" charset="0"/>
              </a:rPr>
              <a:t> 	</a:t>
            </a:r>
            <a:r>
              <a:rPr lang="es-ES" sz="2000" b="1" dirty="0">
                <a:solidFill>
                  <a:srgbClr val="000000"/>
                </a:solidFill>
                <a:latin typeface="Calibri" panose="020F0502020204030204" pitchFamily="34" charset="0"/>
                <a:cs typeface="Calibri" panose="020F0502020204030204" pitchFamily="34" charset="0"/>
                <a:hlinkClick r:id="rId4"/>
              </a:rPr>
              <a:t>www.jenschristianholm.dk/uk/</a:t>
            </a:r>
            <a:endParaRPr lang="es-ES" sz="2000" b="1" dirty="0">
              <a:solidFill>
                <a:srgbClr val="000000"/>
              </a:solidFill>
              <a:latin typeface="Calibri" panose="020F0502020204030204" pitchFamily="34" charset="0"/>
              <a:cs typeface="Calibri" panose="020F0502020204030204" pitchFamily="34" charset="0"/>
            </a:endParaRPr>
          </a:p>
          <a:p>
            <a:pPr marL="4763" indent="-4763">
              <a:spcBef>
                <a:spcPct val="20000"/>
              </a:spcBef>
            </a:pPr>
            <a:endParaRPr lang="es-ES" sz="2400" b="1" dirty="0">
              <a:solidFill>
                <a:srgbClr val="000000"/>
              </a:solidFill>
              <a:cs typeface="Times New Roman" pitchFamily="18" charset="0"/>
            </a:endParaRPr>
          </a:p>
          <a:p>
            <a:pPr marL="4763" indent="-4763">
              <a:spcBef>
                <a:spcPct val="20000"/>
              </a:spcBef>
            </a:pPr>
            <a:r>
              <a:rPr lang="es-ES" sz="2400" b="1" dirty="0">
                <a:solidFill>
                  <a:srgbClr val="000000"/>
                </a:solidFill>
                <a:cs typeface="Times New Roman" pitchFamily="18" charset="0"/>
              </a:rPr>
              <a:t>		</a:t>
            </a:r>
          </a:p>
          <a:p>
            <a:pPr marL="4763" indent="-4763">
              <a:spcBef>
                <a:spcPct val="20000"/>
              </a:spcBef>
            </a:pPr>
            <a:r>
              <a:rPr lang="es-ES" sz="2400" b="1" dirty="0">
                <a:solidFill>
                  <a:srgbClr val="000000"/>
                </a:solidFill>
                <a:cs typeface="Times New Roman" pitchFamily="18" charset="0"/>
              </a:rPr>
              <a:t>				</a:t>
            </a:r>
            <a:endParaRPr lang="da-DK" sz="2400" dirty="0">
              <a:solidFill>
                <a:schemeClr val="tx1"/>
              </a:solidFill>
            </a:endParaRPr>
          </a:p>
          <a:p>
            <a:pPr algn="ctr"/>
            <a:endParaRPr lang="da-DK" sz="3200" dirty="0">
              <a:solidFill>
                <a:schemeClr val="tx1"/>
              </a:solidFill>
            </a:endParaRPr>
          </a:p>
          <a:p>
            <a:pPr algn="ctr"/>
            <a:endParaRPr lang="da-DK" sz="3200" dirty="0">
              <a:solidFill>
                <a:schemeClr val="tx1"/>
              </a:solidFill>
            </a:endParaRPr>
          </a:p>
          <a:p>
            <a:pPr algn="ctr"/>
            <a:endParaRPr lang="da-DK" sz="3200" dirty="0">
              <a:solidFill>
                <a:schemeClr val="tx1"/>
              </a:solidFill>
            </a:endParaRPr>
          </a:p>
        </p:txBody>
      </p:sp>
      <p:pic>
        <p:nvPicPr>
          <p:cNvPr id="13" name="Billed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4432" y="260648"/>
            <a:ext cx="1824286" cy="566069"/>
          </a:xfrm>
          <a:prstGeom prst="rect">
            <a:avLst/>
          </a:prstGeom>
        </p:spPr>
      </p:pic>
      <p:grpSp>
        <p:nvGrpSpPr>
          <p:cNvPr id="14" name="Group 7"/>
          <p:cNvGrpSpPr>
            <a:grpSpLocks/>
          </p:cNvGrpSpPr>
          <p:nvPr/>
        </p:nvGrpSpPr>
        <p:grpSpPr bwMode="auto">
          <a:xfrm>
            <a:off x="416248" y="260648"/>
            <a:ext cx="711200" cy="930275"/>
            <a:chOff x="17626" y="647"/>
            <a:chExt cx="1576" cy="2180"/>
          </a:xfrm>
        </p:grpSpPr>
        <p:sp>
          <p:nvSpPr>
            <p:cNvPr id="15"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6"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7"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20"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29"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3641018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703512" y="1364242"/>
            <a:ext cx="8784976" cy="5175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 name="Group 7"/>
          <p:cNvGrpSpPr>
            <a:grpSpLocks/>
          </p:cNvGrpSpPr>
          <p:nvPr/>
        </p:nvGrpSpPr>
        <p:grpSpPr bwMode="auto">
          <a:xfrm>
            <a:off x="191344" y="260648"/>
            <a:ext cx="711200" cy="930275"/>
            <a:chOff x="17626" y="647"/>
            <a:chExt cx="1576" cy="2180"/>
          </a:xfrm>
        </p:grpSpPr>
        <p:sp>
          <p:nvSpPr>
            <p:cNvPr id="12"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3"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4"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15"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16"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pic>
        <p:nvPicPr>
          <p:cNvPr id="20" name="Billed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sp>
        <p:nvSpPr>
          <p:cNvPr id="3" name="Content Placeholder 2"/>
          <p:cNvSpPr>
            <a:spLocks noGrp="1"/>
          </p:cNvSpPr>
          <p:nvPr>
            <p:ph idx="1"/>
          </p:nvPr>
        </p:nvSpPr>
        <p:spPr>
          <a:xfrm>
            <a:off x="1981200" y="0"/>
            <a:ext cx="8229600" cy="6698165"/>
          </a:xfrm>
        </p:spPr>
        <p:txBody>
          <a:bodyPr>
            <a:normAutofit fontScale="92500" lnSpcReduction="10000"/>
          </a:bodyPr>
          <a:lstStyle/>
          <a:p>
            <a:pPr marL="0" indent="0" algn="ctr">
              <a:buNone/>
            </a:pPr>
            <a:endParaRPr lang="da-DK" sz="1600" b="1" dirty="0">
              <a:solidFill>
                <a:srgbClr val="000000"/>
              </a:solidFill>
            </a:endParaRPr>
          </a:p>
          <a:p>
            <a:pPr marL="0" indent="0" algn="ctr">
              <a:buNone/>
            </a:pPr>
            <a:r>
              <a:rPr lang="da-DK" sz="2800" b="1" dirty="0" err="1">
                <a:solidFill>
                  <a:srgbClr val="000000"/>
                </a:solidFill>
                <a:latin typeface="Calibri" panose="020F0502020204030204" pitchFamily="34" charset="0"/>
                <a:cs typeface="Calibri" panose="020F0502020204030204" pitchFamily="34" charset="0"/>
              </a:rPr>
              <a:t>Neuroendokrin</a:t>
            </a:r>
            <a:r>
              <a:rPr lang="da-DK" sz="2800" b="1" dirty="0">
                <a:solidFill>
                  <a:srgbClr val="000000"/>
                </a:solidFill>
                <a:latin typeface="Calibri" panose="020F0502020204030204" pitchFamily="34" charset="0"/>
                <a:cs typeface="Calibri" panose="020F0502020204030204" pitchFamily="34" charset="0"/>
              </a:rPr>
              <a:t> adaptation mod vægttab</a:t>
            </a:r>
          </a:p>
          <a:p>
            <a:pPr marL="0" indent="0" algn="ctr">
              <a:buNone/>
            </a:pPr>
            <a:endParaRPr lang="da-DK" sz="1800" b="1" dirty="0">
              <a:solidFill>
                <a:srgbClr val="000000"/>
              </a:solidFill>
              <a:latin typeface="Calibri" panose="020F0502020204030204" pitchFamily="34" charset="0"/>
              <a:cs typeface="Calibri" panose="020F0502020204030204" pitchFamily="34" charset="0"/>
            </a:endParaRPr>
          </a:p>
          <a:p>
            <a:pPr marL="0" indent="0" algn="ctr">
              <a:buNone/>
            </a:pPr>
            <a:r>
              <a:rPr lang="da-DK" sz="2400" b="1" dirty="0">
                <a:solidFill>
                  <a:srgbClr val="000000"/>
                </a:solidFill>
                <a:latin typeface="Calibri" panose="020F0502020204030204" pitchFamily="34" charset="0"/>
                <a:cs typeface="Calibri" panose="020F0502020204030204" pitchFamily="34" charset="0"/>
              </a:rPr>
              <a:t>Jens-Christian Holm</a:t>
            </a:r>
          </a:p>
          <a:p>
            <a:pPr marL="0" indent="0" algn="ctr">
              <a:buNone/>
            </a:pPr>
            <a:endParaRPr lang="da-DK" sz="1800" b="1" dirty="0">
              <a:solidFill>
                <a:srgbClr val="000000"/>
              </a:solidFill>
              <a:latin typeface="Calibri" panose="020F0502020204030204" pitchFamily="34" charset="0"/>
              <a:cs typeface="Calibri" panose="020F0502020204030204" pitchFamily="34" charset="0"/>
            </a:endParaRPr>
          </a:p>
          <a:p>
            <a:pPr marL="0" indent="0" algn="ctr">
              <a:buNone/>
            </a:pPr>
            <a:r>
              <a:rPr lang="da-DK" sz="2100" dirty="0">
                <a:solidFill>
                  <a:srgbClr val="000000"/>
                </a:solidFill>
                <a:latin typeface="Calibri" panose="020F0502020204030204" pitchFamily="34" charset="0"/>
                <a:cs typeface="Calibri" panose="020F0502020204030204" pitchFamily="34" charset="0"/>
              </a:rPr>
              <a:t>Head Consultant in Paediatrics, PhD,  Associate Clinical and Research Professor, </a:t>
            </a:r>
          </a:p>
          <a:p>
            <a:pPr marL="0" indent="0" algn="ctr">
              <a:buNone/>
            </a:pPr>
            <a:r>
              <a:rPr lang="da-DK" sz="2100" dirty="0">
                <a:solidFill>
                  <a:srgbClr val="000000"/>
                </a:solidFill>
                <a:latin typeface="Calibri" panose="020F0502020204030204" pitchFamily="34" charset="0"/>
                <a:cs typeface="Calibri" panose="020F0502020204030204" pitchFamily="34" charset="0"/>
              </a:rPr>
              <a:t>Head of Research and The Children’s </a:t>
            </a:r>
            <a:r>
              <a:rPr lang="da-DK" sz="2100" dirty="0" err="1">
                <a:solidFill>
                  <a:srgbClr val="000000"/>
                </a:solidFill>
                <a:latin typeface="Calibri" panose="020F0502020204030204" pitchFamily="34" charset="0"/>
                <a:cs typeface="Calibri" panose="020F0502020204030204" pitchFamily="34" charset="0"/>
              </a:rPr>
              <a:t>Obesity</a:t>
            </a:r>
            <a:r>
              <a:rPr lang="da-DK" sz="2100" dirty="0">
                <a:solidFill>
                  <a:srgbClr val="000000"/>
                </a:solidFill>
                <a:latin typeface="Calibri" panose="020F0502020204030204" pitchFamily="34" charset="0"/>
                <a:cs typeface="Calibri" panose="020F0502020204030204" pitchFamily="34" charset="0"/>
              </a:rPr>
              <a:t> Clinic, </a:t>
            </a:r>
          </a:p>
          <a:p>
            <a:pPr marL="0" indent="0" algn="ctr">
              <a:buNone/>
            </a:pPr>
            <a:r>
              <a:rPr lang="da-DK" sz="2100" dirty="0">
                <a:solidFill>
                  <a:srgbClr val="000000"/>
                </a:solidFill>
                <a:latin typeface="Calibri" panose="020F0502020204030204" pitchFamily="34" charset="0"/>
                <a:cs typeface="Calibri" panose="020F0502020204030204" pitchFamily="34" charset="0"/>
              </a:rPr>
              <a:t>European Centre of Management (COM) </a:t>
            </a:r>
          </a:p>
          <a:p>
            <a:pPr marL="0" indent="0" algn="ctr">
              <a:buNone/>
            </a:pPr>
            <a:r>
              <a:rPr lang="da-DK" sz="2100" dirty="0">
                <a:solidFill>
                  <a:srgbClr val="000000"/>
                </a:solidFill>
                <a:latin typeface="Calibri" panose="020F0502020204030204" pitchFamily="34" charset="0"/>
                <a:cs typeface="Calibri" panose="020F0502020204030204" pitchFamily="34" charset="0"/>
              </a:rPr>
              <a:t>and </a:t>
            </a:r>
          </a:p>
          <a:p>
            <a:pPr marL="0" indent="0" algn="ctr">
              <a:buNone/>
            </a:pPr>
            <a:r>
              <a:rPr lang="da-DK" sz="2100" dirty="0">
                <a:solidFill>
                  <a:srgbClr val="000000"/>
                </a:solidFill>
                <a:latin typeface="Calibri" panose="020F0502020204030204" pitchFamily="34" charset="0"/>
                <a:cs typeface="Calibri" panose="020F0502020204030204" pitchFamily="34" charset="0"/>
              </a:rPr>
              <a:t>The HOLBAEK </a:t>
            </a:r>
            <a:r>
              <a:rPr lang="da-DK" sz="2100" dirty="0" err="1">
                <a:solidFill>
                  <a:srgbClr val="000000"/>
                </a:solidFill>
                <a:latin typeface="Calibri" panose="020F0502020204030204" pitchFamily="34" charset="0"/>
                <a:cs typeface="Calibri" panose="020F0502020204030204" pitchFamily="34" charset="0"/>
              </a:rPr>
              <a:t>Study</a:t>
            </a:r>
            <a:br>
              <a:rPr lang="da-DK" sz="2100" dirty="0">
                <a:solidFill>
                  <a:srgbClr val="000000"/>
                </a:solidFill>
                <a:latin typeface="Calibri" panose="020F0502020204030204" pitchFamily="34" charset="0"/>
                <a:cs typeface="Calibri" panose="020F0502020204030204" pitchFamily="34" charset="0"/>
              </a:rPr>
            </a:br>
            <a:r>
              <a:rPr lang="da-DK" sz="2100" dirty="0">
                <a:solidFill>
                  <a:srgbClr val="000000"/>
                </a:solidFill>
                <a:latin typeface="Calibri" panose="020F0502020204030204" pitchFamily="34" charset="0"/>
                <a:cs typeface="Calibri" panose="020F0502020204030204" pitchFamily="34" charset="0"/>
              </a:rPr>
              <a:t>Department of Paediatrics</a:t>
            </a:r>
            <a:br>
              <a:rPr lang="da-DK" sz="2100" dirty="0">
                <a:solidFill>
                  <a:srgbClr val="000000"/>
                </a:solidFill>
                <a:latin typeface="Calibri" panose="020F0502020204030204" pitchFamily="34" charset="0"/>
                <a:cs typeface="Calibri" panose="020F0502020204030204" pitchFamily="34" charset="0"/>
              </a:rPr>
            </a:br>
            <a:r>
              <a:rPr lang="da-DK" sz="2100" dirty="0">
                <a:solidFill>
                  <a:srgbClr val="000000"/>
                </a:solidFill>
                <a:latin typeface="Calibri" panose="020F0502020204030204" pitchFamily="34" charset="0"/>
                <a:cs typeface="Calibri" panose="020F0502020204030204" pitchFamily="34" charset="0"/>
              </a:rPr>
              <a:t>Copenhagen University Hospital Holbæk, Denmark</a:t>
            </a:r>
          </a:p>
          <a:p>
            <a:pPr marL="0" indent="0" algn="ctr">
              <a:buNone/>
            </a:pPr>
            <a:r>
              <a:rPr lang="da-DK" sz="2100" dirty="0">
                <a:solidFill>
                  <a:srgbClr val="000000"/>
                </a:solidFill>
                <a:latin typeface="Calibri" panose="020F0502020204030204" pitchFamily="34" charset="0"/>
                <a:cs typeface="Calibri" panose="020F0502020204030204" pitchFamily="34" charset="0"/>
              </a:rPr>
              <a:t>and </a:t>
            </a:r>
          </a:p>
          <a:p>
            <a:pPr marL="0" indent="0" algn="ctr">
              <a:buNone/>
            </a:pPr>
            <a:r>
              <a:rPr lang="da-DK" sz="2100" dirty="0">
                <a:solidFill>
                  <a:srgbClr val="000000"/>
                </a:solidFill>
                <a:latin typeface="Calibri" panose="020F0502020204030204" pitchFamily="34" charset="0"/>
                <a:cs typeface="Calibri" panose="020F0502020204030204" pitchFamily="34" charset="0"/>
              </a:rPr>
              <a:t>The Novo Nordisk Foundation Center for Basic Metabolic Research, University of Copenhagen, Denmark</a:t>
            </a:r>
          </a:p>
          <a:p>
            <a:pPr marL="0" indent="0" algn="ctr">
              <a:buNone/>
            </a:pPr>
            <a:endParaRPr lang="da-DK" sz="2100" dirty="0">
              <a:solidFill>
                <a:srgbClr val="000000"/>
              </a:solidFill>
              <a:latin typeface="Calibri" panose="020F0502020204030204" pitchFamily="34" charset="0"/>
              <a:cs typeface="Calibri" panose="020F0502020204030204" pitchFamily="34" charset="0"/>
            </a:endParaRPr>
          </a:p>
          <a:p>
            <a:pPr marL="0" indent="0" algn="ctr">
              <a:buNone/>
            </a:pPr>
            <a:r>
              <a:rPr lang="da-DK" sz="2100" dirty="0">
                <a:solidFill>
                  <a:srgbClr val="000000"/>
                </a:solidFill>
                <a:latin typeface="Calibri" panose="020F0502020204030204" pitchFamily="34" charset="0"/>
                <a:cs typeface="Calibri" panose="020F0502020204030204" pitchFamily="34" charset="0"/>
              </a:rPr>
              <a:t>Co-</a:t>
            </a:r>
            <a:r>
              <a:rPr lang="da-DK" sz="2100" dirty="0" err="1">
                <a:solidFill>
                  <a:srgbClr val="000000"/>
                </a:solidFill>
                <a:latin typeface="Calibri" panose="020F0502020204030204" pitchFamily="34" charset="0"/>
                <a:cs typeface="Calibri" panose="020F0502020204030204" pitchFamily="34" charset="0"/>
              </a:rPr>
              <a:t>chair</a:t>
            </a:r>
            <a:r>
              <a:rPr lang="da-DK" sz="2100" dirty="0">
                <a:solidFill>
                  <a:srgbClr val="000000"/>
                </a:solidFill>
                <a:latin typeface="Calibri" panose="020F0502020204030204" pitchFamily="34" charset="0"/>
                <a:cs typeface="Calibri" panose="020F0502020204030204" pitchFamily="34" charset="0"/>
              </a:rPr>
              <a:t> of The </a:t>
            </a:r>
            <a:r>
              <a:rPr lang="da-DK" sz="2100" dirty="0" err="1">
                <a:solidFill>
                  <a:srgbClr val="000000"/>
                </a:solidFill>
                <a:latin typeface="Calibri" panose="020F0502020204030204" pitchFamily="34" charset="0"/>
                <a:cs typeface="Calibri" panose="020F0502020204030204" pitchFamily="34" charset="0"/>
              </a:rPr>
              <a:t>Childhood</a:t>
            </a:r>
            <a:r>
              <a:rPr lang="da-DK" sz="2100" dirty="0">
                <a:solidFill>
                  <a:srgbClr val="000000"/>
                </a:solidFill>
                <a:latin typeface="Calibri" panose="020F0502020204030204" pitchFamily="34" charset="0"/>
                <a:cs typeface="Calibri" panose="020F0502020204030204" pitchFamily="34" charset="0"/>
              </a:rPr>
              <a:t> </a:t>
            </a:r>
            <a:r>
              <a:rPr lang="da-DK" sz="2100" dirty="0" err="1">
                <a:solidFill>
                  <a:srgbClr val="000000"/>
                </a:solidFill>
                <a:latin typeface="Calibri" panose="020F0502020204030204" pitchFamily="34" charset="0"/>
                <a:cs typeface="Calibri" panose="020F0502020204030204" pitchFamily="34" charset="0"/>
              </a:rPr>
              <a:t>Obesity</a:t>
            </a:r>
            <a:r>
              <a:rPr lang="da-DK" sz="2100" dirty="0">
                <a:solidFill>
                  <a:srgbClr val="000000"/>
                </a:solidFill>
                <a:latin typeface="Calibri" panose="020F0502020204030204" pitchFamily="34" charset="0"/>
                <a:cs typeface="Calibri" panose="020F0502020204030204" pitchFamily="34" charset="0"/>
              </a:rPr>
              <a:t> Task Force (EASO)</a:t>
            </a:r>
          </a:p>
          <a:p>
            <a:pPr marL="0" indent="0" algn="ctr">
              <a:buNone/>
            </a:pPr>
            <a:endParaRPr lang="en-GB" sz="2400" dirty="0">
              <a:latin typeface="Calibri" panose="020F0502020204030204" pitchFamily="34" charset="0"/>
              <a:cs typeface="Calibri" panose="020F0502020204030204" pitchFamily="34" charset="0"/>
            </a:endParaRPr>
          </a:p>
          <a:p>
            <a:pPr marL="0" indent="0" algn="ctr">
              <a:buNone/>
            </a:pPr>
            <a:r>
              <a:rPr lang="da-DK" sz="2200" b="1" dirty="0"/>
              <a:t>Årskonference Holbæk-modellen 2022</a:t>
            </a:r>
          </a:p>
          <a:p>
            <a:pPr marL="0" indent="0" algn="ctr">
              <a:buNone/>
            </a:pPr>
            <a:r>
              <a:rPr lang="da-DK" sz="2200" b="1" dirty="0"/>
              <a:t>Hotel Nyborg Strand</a:t>
            </a:r>
          </a:p>
          <a:p>
            <a:pPr marL="0" indent="0" algn="ctr">
              <a:buNone/>
            </a:pPr>
            <a:endParaRPr lang="da-DK" sz="2200" b="1" dirty="0"/>
          </a:p>
        </p:txBody>
      </p:sp>
    </p:spTree>
    <p:extLst>
      <p:ext uri="{BB962C8B-B14F-4D97-AF65-F5344CB8AC3E}">
        <p14:creationId xmlns:p14="http://schemas.microsoft.com/office/powerpoint/2010/main" val="164189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grpSp>
        <p:nvGrpSpPr>
          <p:cNvPr id="4" name="Group 7"/>
          <p:cNvGrpSpPr>
            <a:grpSpLocks/>
          </p:cNvGrpSpPr>
          <p:nvPr/>
        </p:nvGrpSpPr>
        <p:grpSpPr bwMode="auto">
          <a:xfrm>
            <a:off x="191344" y="260648"/>
            <a:ext cx="711200" cy="930275"/>
            <a:chOff x="17626" y="647"/>
            <a:chExt cx="1576" cy="2180"/>
          </a:xfrm>
        </p:grpSpPr>
        <p:sp>
          <p:nvSpPr>
            <p:cNvPr id="5"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6"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7"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8"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9"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graphicFrame>
        <p:nvGraphicFramePr>
          <p:cNvPr id="11" name="Objekt 10">
            <a:extLst>
              <a:ext uri="{FF2B5EF4-FFF2-40B4-BE49-F238E27FC236}">
                <a16:creationId xmlns:a16="http://schemas.microsoft.com/office/drawing/2014/main" id="{DCB29030-E79F-419E-952C-98B463BB5166}"/>
              </a:ext>
            </a:extLst>
          </p:cNvPr>
          <p:cNvGraphicFramePr>
            <a:graphicFrameLocks noChangeAspect="1"/>
          </p:cNvGraphicFramePr>
          <p:nvPr/>
        </p:nvGraphicFramePr>
        <p:xfrm>
          <a:off x="3503712" y="0"/>
          <a:ext cx="4841379" cy="6851162"/>
        </p:xfrm>
        <a:graphic>
          <a:graphicData uri="http://schemas.openxmlformats.org/presentationml/2006/ole">
            <mc:AlternateContent xmlns:mc="http://schemas.openxmlformats.org/markup-compatibility/2006">
              <mc:Choice xmlns:v="urn:schemas-microsoft-com:vml" Requires="v">
                <p:oleObj name="Acrobat Document" r:id="rId3" imgW="3777947" imgH="5346416" progId="AcroExch.Document.DC">
                  <p:embed/>
                </p:oleObj>
              </mc:Choice>
              <mc:Fallback>
                <p:oleObj name="Acrobat Document" r:id="rId3" imgW="3777947" imgH="5346416" progId="AcroExch.Document.DC">
                  <p:embed/>
                  <p:pic>
                    <p:nvPicPr>
                      <p:cNvPr id="11" name="Objekt 10">
                        <a:extLst>
                          <a:ext uri="{FF2B5EF4-FFF2-40B4-BE49-F238E27FC236}">
                            <a16:creationId xmlns:a16="http://schemas.microsoft.com/office/drawing/2014/main" id="{DCB29030-E79F-419E-952C-98B463BB5166}"/>
                          </a:ext>
                        </a:extLst>
                      </p:cNvPr>
                      <p:cNvPicPr/>
                      <p:nvPr/>
                    </p:nvPicPr>
                    <p:blipFill>
                      <a:blip r:embed="rId4"/>
                      <a:stretch>
                        <a:fillRect/>
                      </a:stretch>
                    </p:blipFill>
                    <p:spPr>
                      <a:xfrm>
                        <a:off x="3503712" y="0"/>
                        <a:ext cx="4841379" cy="6851162"/>
                      </a:xfrm>
                      <a:prstGeom prst="rect">
                        <a:avLst/>
                      </a:prstGeom>
                    </p:spPr>
                  </p:pic>
                </p:oleObj>
              </mc:Fallback>
            </mc:AlternateContent>
          </a:graphicData>
        </a:graphic>
      </p:graphicFrame>
    </p:spTree>
    <p:extLst>
      <p:ext uri="{BB962C8B-B14F-4D97-AF65-F5344CB8AC3E}">
        <p14:creationId xmlns:p14="http://schemas.microsoft.com/office/powerpoint/2010/main" val="171831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0"/>
            <a:ext cx="9785957" cy="6858000"/>
          </a:xfrm>
          <a:prstGeom prst="rect">
            <a:avLst/>
          </a:prstGeom>
        </p:spPr>
      </p:pic>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456" y="260648"/>
            <a:ext cx="1824286" cy="566069"/>
          </a:xfrm>
          <a:prstGeom prst="rect">
            <a:avLst/>
          </a:prstGeom>
        </p:spPr>
      </p:pic>
      <p:grpSp>
        <p:nvGrpSpPr>
          <p:cNvPr id="4" name="Group 7"/>
          <p:cNvGrpSpPr>
            <a:grpSpLocks/>
          </p:cNvGrpSpPr>
          <p:nvPr/>
        </p:nvGrpSpPr>
        <p:grpSpPr bwMode="auto">
          <a:xfrm>
            <a:off x="191344" y="260648"/>
            <a:ext cx="711200" cy="930275"/>
            <a:chOff x="17626" y="647"/>
            <a:chExt cx="1576" cy="2180"/>
          </a:xfrm>
        </p:grpSpPr>
        <p:sp>
          <p:nvSpPr>
            <p:cNvPr id="5" name="Oval 8"/>
            <p:cNvSpPr>
              <a:spLocks noChangeArrowheads="1"/>
            </p:cNvSpPr>
            <p:nvPr/>
          </p:nvSpPr>
          <p:spPr bwMode="auto">
            <a:xfrm>
              <a:off x="18032" y="647"/>
              <a:ext cx="1170" cy="1172"/>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6" name="Oval 9"/>
            <p:cNvSpPr>
              <a:spLocks noChangeArrowheads="1"/>
            </p:cNvSpPr>
            <p:nvPr/>
          </p:nvSpPr>
          <p:spPr bwMode="auto">
            <a:xfrm>
              <a:off x="17626" y="1811"/>
              <a:ext cx="556" cy="554"/>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7" name="Oval 10"/>
            <p:cNvSpPr>
              <a:spLocks noChangeArrowheads="1"/>
            </p:cNvSpPr>
            <p:nvPr/>
          </p:nvSpPr>
          <p:spPr bwMode="auto">
            <a:xfrm>
              <a:off x="18472" y="2537"/>
              <a:ext cx="292" cy="290"/>
            </a:xfrm>
            <a:prstGeom prst="ellipse">
              <a:avLst/>
            </a:prstGeom>
            <a:solidFill>
              <a:srgbClr val="0B0B56"/>
            </a:solidFill>
            <a:ln w="9525">
              <a:noFill/>
              <a:round/>
              <a:headEnd/>
              <a:tailEnd/>
            </a:ln>
          </p:spPr>
          <p:txBody>
            <a:bodyPr/>
            <a:lstStyle/>
            <a:p>
              <a:endParaRPr lang="da-DK" dirty="0">
                <a:latin typeface="Calibri" pitchFamily="34" charset="0"/>
              </a:endParaRPr>
            </a:p>
          </p:txBody>
        </p:sp>
        <p:sp>
          <p:nvSpPr>
            <p:cNvPr id="8" name="Freeform 11"/>
            <p:cNvSpPr>
              <a:spLocks noEditPoints="1"/>
            </p:cNvSpPr>
            <p:nvPr/>
          </p:nvSpPr>
          <p:spPr bwMode="auto">
            <a:xfrm>
              <a:off x="18074" y="693"/>
              <a:ext cx="1084" cy="1080"/>
            </a:xfrm>
            <a:custGeom>
              <a:avLst/>
              <a:gdLst>
                <a:gd name="T0" fmla="*/ 6368 w 542"/>
                <a:gd name="T1" fmla="*/ 6528 h 540"/>
                <a:gd name="T2" fmla="*/ 4656 w 542"/>
                <a:gd name="T3" fmla="*/ 7296 h 540"/>
                <a:gd name="T4" fmla="*/ 1712 w 542"/>
                <a:gd name="T5" fmla="*/ 5792 h 540"/>
                <a:gd name="T6" fmla="*/ 1360 w 542"/>
                <a:gd name="T7" fmla="*/ 3872 h 540"/>
                <a:gd name="T8" fmla="*/ 7344 w 542"/>
                <a:gd name="T9" fmla="*/ 4304 h 540"/>
                <a:gd name="T10" fmla="*/ 6704 w 542"/>
                <a:gd name="T11" fmla="*/ 6208 h 540"/>
                <a:gd name="T12" fmla="*/ 4256 w 542"/>
                <a:gd name="T13" fmla="*/ 7328 h 540"/>
                <a:gd name="T14" fmla="*/ 1312 w 542"/>
                <a:gd name="T15" fmla="*/ 4320 h 540"/>
                <a:gd name="T16" fmla="*/ 1424 w 542"/>
                <a:gd name="T17" fmla="*/ 3456 h 540"/>
                <a:gd name="T18" fmla="*/ 7584 w 542"/>
                <a:gd name="T19" fmla="*/ 3280 h 540"/>
                <a:gd name="T20" fmla="*/ 7552 w 542"/>
                <a:gd name="T21" fmla="*/ 5056 h 540"/>
                <a:gd name="T22" fmla="*/ 6784 w 542"/>
                <a:gd name="T23" fmla="*/ 6064 h 540"/>
                <a:gd name="T24" fmla="*/ 6944 w 542"/>
                <a:gd name="T25" fmla="*/ 5872 h 540"/>
                <a:gd name="T26" fmla="*/ 5456 w 542"/>
                <a:gd name="T27" fmla="*/ 7136 h 540"/>
                <a:gd name="T28" fmla="*/ 2800 w 542"/>
                <a:gd name="T29" fmla="*/ 7008 h 540"/>
                <a:gd name="T30" fmla="*/ 2784 w 542"/>
                <a:gd name="T31" fmla="*/ 6896 h 540"/>
                <a:gd name="T32" fmla="*/ 6080 w 542"/>
                <a:gd name="T33" fmla="*/ 7168 h 540"/>
                <a:gd name="T34" fmla="*/ 4928 w 542"/>
                <a:gd name="T35" fmla="*/ 7264 h 540"/>
                <a:gd name="T36" fmla="*/ 7408 w 542"/>
                <a:gd name="T37" fmla="*/ 3744 h 540"/>
                <a:gd name="T38" fmla="*/ 7680 w 542"/>
                <a:gd name="T39" fmla="*/ 3712 h 540"/>
                <a:gd name="T40" fmla="*/ 3200 w 542"/>
                <a:gd name="T41" fmla="*/ 7136 h 540"/>
                <a:gd name="T42" fmla="*/ 3280 w 542"/>
                <a:gd name="T43" fmla="*/ 7360 h 540"/>
                <a:gd name="T44" fmla="*/ 7216 w 542"/>
                <a:gd name="T45" fmla="*/ 5536 h 540"/>
                <a:gd name="T46" fmla="*/ 7536 w 542"/>
                <a:gd name="T47" fmla="*/ 5328 h 540"/>
                <a:gd name="T48" fmla="*/ 1264 w 542"/>
                <a:gd name="T49" fmla="*/ 5296 h 540"/>
                <a:gd name="T50" fmla="*/ 2080 w 542"/>
                <a:gd name="T51" fmla="*/ 6304 h 540"/>
                <a:gd name="T52" fmla="*/ 1776 w 542"/>
                <a:gd name="T53" fmla="*/ 6080 h 540"/>
                <a:gd name="T54" fmla="*/ 1264 w 542"/>
                <a:gd name="T55" fmla="*/ 4880 h 540"/>
                <a:gd name="T56" fmla="*/ 992 w 542"/>
                <a:gd name="T57" fmla="*/ 4912 h 540"/>
                <a:gd name="T58" fmla="*/ 2080 w 542"/>
                <a:gd name="T59" fmla="*/ 6800 h 540"/>
                <a:gd name="T60" fmla="*/ 704 w 542"/>
                <a:gd name="T61" fmla="*/ 2848 h 540"/>
                <a:gd name="T62" fmla="*/ 128 w 542"/>
                <a:gd name="T63" fmla="*/ 3232 h 540"/>
                <a:gd name="T64" fmla="*/ 2432 w 542"/>
                <a:gd name="T65" fmla="*/ 608 h 540"/>
                <a:gd name="T66" fmla="*/ 3568 w 542"/>
                <a:gd name="T67" fmla="*/ 304 h 540"/>
                <a:gd name="T68" fmla="*/ 3136 w 542"/>
                <a:gd name="T69" fmla="*/ 720 h 540"/>
                <a:gd name="T70" fmla="*/ 1680 w 542"/>
                <a:gd name="T71" fmla="*/ 1696 h 540"/>
                <a:gd name="T72" fmla="*/ 592 w 542"/>
                <a:gd name="T73" fmla="*/ 2208 h 540"/>
                <a:gd name="T74" fmla="*/ 1184 w 542"/>
                <a:gd name="T75" fmla="*/ 2208 h 540"/>
                <a:gd name="T76" fmla="*/ 608 w 542"/>
                <a:gd name="T77" fmla="*/ 4064 h 540"/>
                <a:gd name="T78" fmla="*/ 176 w 542"/>
                <a:gd name="T79" fmla="*/ 4544 h 540"/>
                <a:gd name="T80" fmla="*/ 8528 w 542"/>
                <a:gd name="T81" fmla="*/ 3408 h 540"/>
                <a:gd name="T82" fmla="*/ 6784 w 542"/>
                <a:gd name="T83" fmla="*/ 1200 h 540"/>
                <a:gd name="T84" fmla="*/ 6864 w 542"/>
                <a:gd name="T85" fmla="*/ 1440 h 540"/>
                <a:gd name="T86" fmla="*/ 4896 w 542"/>
                <a:gd name="T87" fmla="*/ 8608 h 540"/>
                <a:gd name="T88" fmla="*/ 8512 w 542"/>
                <a:gd name="T89" fmla="*/ 4560 h 540"/>
                <a:gd name="T90" fmla="*/ 4032 w 542"/>
                <a:gd name="T91" fmla="*/ 8464 h 540"/>
                <a:gd name="T92" fmla="*/ 8096 w 542"/>
                <a:gd name="T93" fmla="*/ 5264 h 540"/>
                <a:gd name="T94" fmla="*/ 8448 w 542"/>
                <a:gd name="T95" fmla="*/ 5696 h 540"/>
                <a:gd name="T96" fmla="*/ 4240 w 542"/>
                <a:gd name="T97" fmla="*/ 256 h 540"/>
                <a:gd name="T98" fmla="*/ 2832 w 542"/>
                <a:gd name="T99" fmla="*/ 8240 h 540"/>
                <a:gd name="T100" fmla="*/ 1600 w 542"/>
                <a:gd name="T101" fmla="*/ 6928 h 540"/>
                <a:gd name="T102" fmla="*/ 7536 w 542"/>
                <a:gd name="T103" fmla="*/ 6816 h 540"/>
                <a:gd name="T104" fmla="*/ 5728 w 542"/>
                <a:gd name="T105" fmla="*/ 848 h 540"/>
                <a:gd name="T106" fmla="*/ 1312 w 542"/>
                <a:gd name="T107" fmla="*/ 6480 h 540"/>
                <a:gd name="T108" fmla="*/ 7792 w 542"/>
                <a:gd name="T109" fmla="*/ 2880 h 540"/>
                <a:gd name="T110" fmla="*/ 7632 w 542"/>
                <a:gd name="T111" fmla="*/ 2448 h 540"/>
                <a:gd name="T112" fmla="*/ 7344 w 542"/>
                <a:gd name="T113" fmla="*/ 2000 h 540"/>
                <a:gd name="T114" fmla="*/ 6256 w 542"/>
                <a:gd name="T115" fmla="*/ 8080 h 540"/>
                <a:gd name="T116" fmla="*/ 5024 w 542"/>
                <a:gd name="T117" fmla="*/ 448 h 540"/>
                <a:gd name="T118" fmla="*/ 752 w 542"/>
                <a:gd name="T119" fmla="*/ 5872 h 540"/>
                <a:gd name="T120" fmla="*/ 2032 w 542"/>
                <a:gd name="T121" fmla="*/ 8000 h 540"/>
                <a:gd name="T122" fmla="*/ 6896 w 542"/>
                <a:gd name="T123" fmla="*/ 7088 h 540"/>
                <a:gd name="T124" fmla="*/ 6752 w 542"/>
                <a:gd name="T125" fmla="*/ 7216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2"/>
                <a:gd name="T190" fmla="*/ 0 h 540"/>
                <a:gd name="T191" fmla="*/ 542 w 542"/>
                <a:gd name="T192" fmla="*/ 540 h 5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2" h="540">
                  <a:moveTo>
                    <a:pt x="398" y="408"/>
                  </a:moveTo>
                  <a:cubicBezTo>
                    <a:pt x="399" y="408"/>
                    <a:pt x="400" y="409"/>
                    <a:pt x="400" y="410"/>
                  </a:cubicBezTo>
                  <a:cubicBezTo>
                    <a:pt x="399" y="410"/>
                    <a:pt x="399" y="410"/>
                    <a:pt x="399" y="410"/>
                  </a:cubicBezTo>
                  <a:cubicBezTo>
                    <a:pt x="398" y="412"/>
                    <a:pt x="397" y="413"/>
                    <a:pt x="400" y="416"/>
                  </a:cubicBezTo>
                  <a:cubicBezTo>
                    <a:pt x="402" y="418"/>
                    <a:pt x="405" y="422"/>
                    <a:pt x="407" y="423"/>
                  </a:cubicBezTo>
                  <a:cubicBezTo>
                    <a:pt x="408" y="425"/>
                    <a:pt x="410" y="427"/>
                    <a:pt x="412" y="425"/>
                  </a:cubicBezTo>
                  <a:cubicBezTo>
                    <a:pt x="412" y="425"/>
                    <a:pt x="412" y="425"/>
                    <a:pt x="413" y="425"/>
                  </a:cubicBezTo>
                  <a:cubicBezTo>
                    <a:pt x="413" y="425"/>
                    <a:pt x="414" y="426"/>
                    <a:pt x="414" y="426"/>
                  </a:cubicBezTo>
                  <a:cubicBezTo>
                    <a:pt x="411" y="429"/>
                    <a:pt x="407" y="432"/>
                    <a:pt x="405" y="434"/>
                  </a:cubicBezTo>
                  <a:cubicBezTo>
                    <a:pt x="404" y="434"/>
                    <a:pt x="403" y="433"/>
                    <a:pt x="404" y="432"/>
                  </a:cubicBezTo>
                  <a:cubicBezTo>
                    <a:pt x="404" y="432"/>
                    <a:pt x="404" y="432"/>
                    <a:pt x="404" y="432"/>
                  </a:cubicBezTo>
                  <a:cubicBezTo>
                    <a:pt x="406" y="430"/>
                    <a:pt x="405" y="428"/>
                    <a:pt x="403" y="426"/>
                  </a:cubicBezTo>
                  <a:cubicBezTo>
                    <a:pt x="401" y="423"/>
                    <a:pt x="398" y="420"/>
                    <a:pt x="397" y="419"/>
                  </a:cubicBezTo>
                  <a:cubicBezTo>
                    <a:pt x="395" y="416"/>
                    <a:pt x="394" y="415"/>
                    <a:pt x="392" y="417"/>
                  </a:cubicBezTo>
                  <a:cubicBezTo>
                    <a:pt x="392" y="417"/>
                    <a:pt x="391" y="417"/>
                    <a:pt x="391" y="417"/>
                  </a:cubicBezTo>
                  <a:cubicBezTo>
                    <a:pt x="390" y="417"/>
                    <a:pt x="389" y="416"/>
                    <a:pt x="390" y="416"/>
                  </a:cubicBezTo>
                  <a:cubicBezTo>
                    <a:pt x="393" y="413"/>
                    <a:pt x="396" y="410"/>
                    <a:pt x="398" y="408"/>
                  </a:cubicBezTo>
                  <a:moveTo>
                    <a:pt x="291" y="456"/>
                  </a:moveTo>
                  <a:cubicBezTo>
                    <a:pt x="288" y="457"/>
                    <a:pt x="284" y="457"/>
                    <a:pt x="280" y="457"/>
                  </a:cubicBezTo>
                  <a:cubicBezTo>
                    <a:pt x="279" y="458"/>
                    <a:pt x="279" y="459"/>
                    <a:pt x="280" y="460"/>
                  </a:cubicBezTo>
                  <a:cubicBezTo>
                    <a:pt x="280" y="460"/>
                    <a:pt x="281" y="459"/>
                    <a:pt x="281" y="460"/>
                  </a:cubicBezTo>
                  <a:cubicBezTo>
                    <a:pt x="283" y="460"/>
                    <a:pt x="283" y="461"/>
                    <a:pt x="284" y="464"/>
                  </a:cubicBezTo>
                  <a:cubicBezTo>
                    <a:pt x="284" y="466"/>
                    <a:pt x="284" y="470"/>
                    <a:pt x="284" y="474"/>
                  </a:cubicBezTo>
                  <a:cubicBezTo>
                    <a:pt x="284" y="477"/>
                    <a:pt x="284" y="479"/>
                    <a:pt x="282" y="479"/>
                  </a:cubicBezTo>
                  <a:cubicBezTo>
                    <a:pt x="282" y="479"/>
                    <a:pt x="281" y="479"/>
                    <a:pt x="281" y="479"/>
                  </a:cubicBezTo>
                  <a:cubicBezTo>
                    <a:pt x="280" y="480"/>
                    <a:pt x="281" y="481"/>
                    <a:pt x="281" y="481"/>
                  </a:cubicBezTo>
                  <a:cubicBezTo>
                    <a:pt x="284" y="481"/>
                    <a:pt x="289" y="481"/>
                    <a:pt x="293" y="480"/>
                  </a:cubicBezTo>
                  <a:cubicBezTo>
                    <a:pt x="294" y="480"/>
                    <a:pt x="293" y="479"/>
                    <a:pt x="293" y="478"/>
                  </a:cubicBezTo>
                  <a:cubicBezTo>
                    <a:pt x="292" y="478"/>
                    <a:pt x="292" y="478"/>
                    <a:pt x="292" y="478"/>
                  </a:cubicBezTo>
                  <a:cubicBezTo>
                    <a:pt x="289" y="478"/>
                    <a:pt x="289" y="476"/>
                    <a:pt x="289" y="474"/>
                  </a:cubicBezTo>
                  <a:cubicBezTo>
                    <a:pt x="289" y="472"/>
                    <a:pt x="288" y="467"/>
                    <a:pt x="288" y="464"/>
                  </a:cubicBezTo>
                  <a:cubicBezTo>
                    <a:pt x="288" y="460"/>
                    <a:pt x="288" y="459"/>
                    <a:pt x="290" y="459"/>
                  </a:cubicBezTo>
                  <a:cubicBezTo>
                    <a:pt x="291" y="459"/>
                    <a:pt x="291" y="459"/>
                    <a:pt x="291" y="459"/>
                  </a:cubicBezTo>
                  <a:cubicBezTo>
                    <a:pt x="292" y="458"/>
                    <a:pt x="291" y="457"/>
                    <a:pt x="291" y="456"/>
                  </a:cubicBezTo>
                  <a:moveTo>
                    <a:pt x="107" y="362"/>
                  </a:moveTo>
                  <a:cubicBezTo>
                    <a:pt x="105" y="359"/>
                    <a:pt x="103" y="356"/>
                    <a:pt x="101" y="352"/>
                  </a:cubicBezTo>
                  <a:cubicBezTo>
                    <a:pt x="101" y="351"/>
                    <a:pt x="100" y="352"/>
                    <a:pt x="100" y="352"/>
                  </a:cubicBezTo>
                  <a:cubicBezTo>
                    <a:pt x="100" y="353"/>
                    <a:pt x="100" y="353"/>
                    <a:pt x="100" y="354"/>
                  </a:cubicBezTo>
                  <a:cubicBezTo>
                    <a:pt x="101" y="356"/>
                    <a:pt x="100" y="356"/>
                    <a:pt x="97" y="358"/>
                  </a:cubicBezTo>
                  <a:cubicBezTo>
                    <a:pt x="95" y="359"/>
                    <a:pt x="91" y="361"/>
                    <a:pt x="88" y="362"/>
                  </a:cubicBezTo>
                  <a:cubicBezTo>
                    <a:pt x="86" y="364"/>
                    <a:pt x="84" y="364"/>
                    <a:pt x="83" y="362"/>
                  </a:cubicBezTo>
                  <a:cubicBezTo>
                    <a:pt x="82" y="362"/>
                    <a:pt x="82" y="362"/>
                    <a:pt x="82" y="361"/>
                  </a:cubicBezTo>
                  <a:cubicBezTo>
                    <a:pt x="81" y="361"/>
                    <a:pt x="80" y="362"/>
                    <a:pt x="80" y="362"/>
                  </a:cubicBezTo>
                  <a:cubicBezTo>
                    <a:pt x="82" y="365"/>
                    <a:pt x="84" y="369"/>
                    <a:pt x="86" y="373"/>
                  </a:cubicBezTo>
                  <a:cubicBezTo>
                    <a:pt x="86" y="373"/>
                    <a:pt x="87" y="373"/>
                    <a:pt x="88" y="372"/>
                  </a:cubicBezTo>
                  <a:cubicBezTo>
                    <a:pt x="87" y="372"/>
                    <a:pt x="87" y="371"/>
                    <a:pt x="87" y="371"/>
                  </a:cubicBezTo>
                  <a:cubicBezTo>
                    <a:pt x="86" y="369"/>
                    <a:pt x="88" y="368"/>
                    <a:pt x="90" y="367"/>
                  </a:cubicBezTo>
                  <a:cubicBezTo>
                    <a:pt x="92" y="366"/>
                    <a:pt x="96" y="363"/>
                    <a:pt x="99" y="362"/>
                  </a:cubicBezTo>
                  <a:cubicBezTo>
                    <a:pt x="103" y="360"/>
                    <a:pt x="103" y="360"/>
                    <a:pt x="104" y="362"/>
                  </a:cubicBezTo>
                  <a:cubicBezTo>
                    <a:pt x="105" y="362"/>
                    <a:pt x="105" y="363"/>
                    <a:pt x="105" y="363"/>
                  </a:cubicBezTo>
                  <a:cubicBezTo>
                    <a:pt x="106" y="363"/>
                    <a:pt x="107" y="362"/>
                    <a:pt x="107" y="362"/>
                  </a:cubicBezTo>
                  <a:moveTo>
                    <a:pt x="85" y="242"/>
                  </a:moveTo>
                  <a:cubicBezTo>
                    <a:pt x="85" y="238"/>
                    <a:pt x="86" y="235"/>
                    <a:pt x="87" y="230"/>
                  </a:cubicBezTo>
                  <a:cubicBezTo>
                    <a:pt x="86" y="230"/>
                    <a:pt x="85" y="230"/>
                    <a:pt x="85" y="230"/>
                  </a:cubicBezTo>
                  <a:cubicBezTo>
                    <a:pt x="84" y="230"/>
                    <a:pt x="84" y="231"/>
                    <a:pt x="84" y="231"/>
                  </a:cubicBezTo>
                  <a:cubicBezTo>
                    <a:pt x="83" y="233"/>
                    <a:pt x="82" y="233"/>
                    <a:pt x="79" y="233"/>
                  </a:cubicBezTo>
                  <a:cubicBezTo>
                    <a:pt x="77" y="232"/>
                    <a:pt x="73" y="231"/>
                    <a:pt x="69" y="231"/>
                  </a:cubicBezTo>
                  <a:cubicBezTo>
                    <a:pt x="67" y="230"/>
                    <a:pt x="65" y="230"/>
                    <a:pt x="65" y="227"/>
                  </a:cubicBezTo>
                  <a:cubicBezTo>
                    <a:pt x="65" y="227"/>
                    <a:pt x="65" y="227"/>
                    <a:pt x="65" y="226"/>
                  </a:cubicBezTo>
                  <a:cubicBezTo>
                    <a:pt x="65" y="226"/>
                    <a:pt x="63" y="225"/>
                    <a:pt x="63" y="226"/>
                  </a:cubicBezTo>
                  <a:cubicBezTo>
                    <a:pt x="62" y="229"/>
                    <a:pt x="62" y="233"/>
                    <a:pt x="61" y="238"/>
                  </a:cubicBezTo>
                  <a:cubicBezTo>
                    <a:pt x="61" y="238"/>
                    <a:pt x="62" y="238"/>
                    <a:pt x="63" y="238"/>
                  </a:cubicBezTo>
                  <a:cubicBezTo>
                    <a:pt x="63" y="238"/>
                    <a:pt x="63" y="237"/>
                    <a:pt x="63" y="237"/>
                  </a:cubicBezTo>
                  <a:cubicBezTo>
                    <a:pt x="64" y="234"/>
                    <a:pt x="66" y="235"/>
                    <a:pt x="68" y="235"/>
                  </a:cubicBezTo>
                  <a:cubicBezTo>
                    <a:pt x="70" y="236"/>
                    <a:pt x="75" y="236"/>
                    <a:pt x="78" y="237"/>
                  </a:cubicBezTo>
                  <a:cubicBezTo>
                    <a:pt x="82" y="238"/>
                    <a:pt x="82" y="238"/>
                    <a:pt x="82" y="240"/>
                  </a:cubicBezTo>
                  <a:cubicBezTo>
                    <a:pt x="82" y="241"/>
                    <a:pt x="82" y="241"/>
                    <a:pt x="82" y="242"/>
                  </a:cubicBezTo>
                  <a:cubicBezTo>
                    <a:pt x="83" y="242"/>
                    <a:pt x="84" y="242"/>
                    <a:pt x="85" y="242"/>
                  </a:cubicBezTo>
                  <a:moveTo>
                    <a:pt x="459" y="269"/>
                  </a:moveTo>
                  <a:cubicBezTo>
                    <a:pt x="459" y="272"/>
                    <a:pt x="459" y="276"/>
                    <a:pt x="459" y="280"/>
                  </a:cubicBezTo>
                  <a:cubicBezTo>
                    <a:pt x="460" y="281"/>
                    <a:pt x="461" y="281"/>
                    <a:pt x="461" y="281"/>
                  </a:cubicBezTo>
                  <a:cubicBezTo>
                    <a:pt x="461" y="280"/>
                    <a:pt x="461" y="280"/>
                    <a:pt x="461" y="279"/>
                  </a:cubicBezTo>
                  <a:cubicBezTo>
                    <a:pt x="462" y="277"/>
                    <a:pt x="463" y="277"/>
                    <a:pt x="466" y="277"/>
                  </a:cubicBezTo>
                  <a:cubicBezTo>
                    <a:pt x="468" y="277"/>
                    <a:pt x="473" y="277"/>
                    <a:pt x="476" y="277"/>
                  </a:cubicBezTo>
                  <a:cubicBezTo>
                    <a:pt x="479" y="278"/>
                    <a:pt x="481" y="278"/>
                    <a:pt x="481" y="280"/>
                  </a:cubicBezTo>
                  <a:cubicBezTo>
                    <a:pt x="481" y="280"/>
                    <a:pt x="481" y="281"/>
                    <a:pt x="481" y="281"/>
                  </a:cubicBezTo>
                  <a:cubicBezTo>
                    <a:pt x="481" y="282"/>
                    <a:pt x="483" y="282"/>
                    <a:pt x="483" y="281"/>
                  </a:cubicBezTo>
                  <a:cubicBezTo>
                    <a:pt x="483" y="278"/>
                    <a:pt x="483" y="274"/>
                    <a:pt x="483" y="269"/>
                  </a:cubicBezTo>
                  <a:cubicBezTo>
                    <a:pt x="483" y="269"/>
                    <a:pt x="482" y="269"/>
                    <a:pt x="481" y="269"/>
                  </a:cubicBezTo>
                  <a:cubicBezTo>
                    <a:pt x="481" y="270"/>
                    <a:pt x="481" y="270"/>
                    <a:pt x="481" y="271"/>
                  </a:cubicBezTo>
                  <a:cubicBezTo>
                    <a:pt x="481" y="273"/>
                    <a:pt x="479" y="273"/>
                    <a:pt x="476" y="273"/>
                  </a:cubicBezTo>
                  <a:cubicBezTo>
                    <a:pt x="474" y="273"/>
                    <a:pt x="469" y="273"/>
                    <a:pt x="467" y="273"/>
                  </a:cubicBezTo>
                  <a:cubicBezTo>
                    <a:pt x="462" y="273"/>
                    <a:pt x="462" y="272"/>
                    <a:pt x="462" y="270"/>
                  </a:cubicBezTo>
                  <a:cubicBezTo>
                    <a:pt x="462" y="270"/>
                    <a:pt x="462" y="269"/>
                    <a:pt x="462" y="269"/>
                  </a:cubicBezTo>
                  <a:cubicBezTo>
                    <a:pt x="461" y="268"/>
                    <a:pt x="460" y="268"/>
                    <a:pt x="459" y="269"/>
                  </a:cubicBezTo>
                  <a:moveTo>
                    <a:pt x="419" y="388"/>
                  </a:moveTo>
                  <a:cubicBezTo>
                    <a:pt x="419" y="388"/>
                    <a:pt x="416" y="389"/>
                    <a:pt x="412" y="392"/>
                  </a:cubicBezTo>
                  <a:cubicBezTo>
                    <a:pt x="409" y="396"/>
                    <a:pt x="409" y="401"/>
                    <a:pt x="412" y="404"/>
                  </a:cubicBezTo>
                  <a:cubicBezTo>
                    <a:pt x="416" y="407"/>
                    <a:pt x="419" y="405"/>
                    <a:pt x="422" y="404"/>
                  </a:cubicBezTo>
                  <a:cubicBezTo>
                    <a:pt x="426" y="402"/>
                    <a:pt x="428" y="402"/>
                    <a:pt x="429" y="403"/>
                  </a:cubicBezTo>
                  <a:cubicBezTo>
                    <a:pt x="430" y="404"/>
                    <a:pt x="432" y="406"/>
                    <a:pt x="429" y="409"/>
                  </a:cubicBezTo>
                  <a:cubicBezTo>
                    <a:pt x="426" y="412"/>
                    <a:pt x="423" y="410"/>
                    <a:pt x="422" y="409"/>
                  </a:cubicBezTo>
                  <a:cubicBezTo>
                    <a:pt x="422" y="410"/>
                    <a:pt x="421" y="410"/>
                    <a:pt x="421" y="411"/>
                  </a:cubicBezTo>
                  <a:cubicBezTo>
                    <a:pt x="422" y="412"/>
                    <a:pt x="425" y="414"/>
                    <a:pt x="426" y="414"/>
                  </a:cubicBezTo>
                  <a:cubicBezTo>
                    <a:pt x="427" y="414"/>
                    <a:pt x="429" y="412"/>
                    <a:pt x="431" y="410"/>
                  </a:cubicBezTo>
                  <a:cubicBezTo>
                    <a:pt x="437" y="404"/>
                    <a:pt x="433" y="399"/>
                    <a:pt x="430" y="398"/>
                  </a:cubicBezTo>
                  <a:cubicBezTo>
                    <a:pt x="428" y="397"/>
                    <a:pt x="426" y="397"/>
                    <a:pt x="421" y="399"/>
                  </a:cubicBezTo>
                  <a:cubicBezTo>
                    <a:pt x="418" y="401"/>
                    <a:pt x="416" y="401"/>
                    <a:pt x="414" y="399"/>
                  </a:cubicBezTo>
                  <a:cubicBezTo>
                    <a:pt x="413" y="398"/>
                    <a:pt x="412" y="396"/>
                    <a:pt x="414" y="394"/>
                  </a:cubicBezTo>
                  <a:cubicBezTo>
                    <a:pt x="417" y="390"/>
                    <a:pt x="420" y="392"/>
                    <a:pt x="423" y="393"/>
                  </a:cubicBezTo>
                  <a:cubicBezTo>
                    <a:pt x="423" y="393"/>
                    <a:pt x="424" y="392"/>
                    <a:pt x="424" y="391"/>
                  </a:cubicBezTo>
                  <a:cubicBezTo>
                    <a:pt x="423" y="390"/>
                    <a:pt x="421" y="389"/>
                    <a:pt x="419" y="388"/>
                  </a:cubicBezTo>
                  <a:moveTo>
                    <a:pt x="266" y="458"/>
                  </a:moveTo>
                  <a:cubicBezTo>
                    <a:pt x="266" y="458"/>
                    <a:pt x="263" y="457"/>
                    <a:pt x="258" y="456"/>
                  </a:cubicBezTo>
                  <a:cubicBezTo>
                    <a:pt x="253" y="456"/>
                    <a:pt x="249" y="459"/>
                    <a:pt x="249" y="463"/>
                  </a:cubicBezTo>
                  <a:cubicBezTo>
                    <a:pt x="249" y="468"/>
                    <a:pt x="252" y="470"/>
                    <a:pt x="255" y="471"/>
                  </a:cubicBezTo>
                  <a:cubicBezTo>
                    <a:pt x="259" y="473"/>
                    <a:pt x="260" y="474"/>
                    <a:pt x="260" y="476"/>
                  </a:cubicBezTo>
                  <a:cubicBezTo>
                    <a:pt x="260" y="477"/>
                    <a:pt x="259" y="480"/>
                    <a:pt x="255" y="480"/>
                  </a:cubicBezTo>
                  <a:cubicBezTo>
                    <a:pt x="251" y="479"/>
                    <a:pt x="251" y="475"/>
                    <a:pt x="251" y="475"/>
                  </a:cubicBezTo>
                  <a:cubicBezTo>
                    <a:pt x="250" y="474"/>
                    <a:pt x="249" y="474"/>
                    <a:pt x="249" y="475"/>
                  </a:cubicBezTo>
                  <a:cubicBezTo>
                    <a:pt x="249" y="476"/>
                    <a:pt x="249" y="480"/>
                    <a:pt x="249" y="480"/>
                  </a:cubicBezTo>
                  <a:cubicBezTo>
                    <a:pt x="250" y="481"/>
                    <a:pt x="252" y="481"/>
                    <a:pt x="256" y="482"/>
                  </a:cubicBezTo>
                  <a:cubicBezTo>
                    <a:pt x="264" y="482"/>
                    <a:pt x="265" y="477"/>
                    <a:pt x="265" y="474"/>
                  </a:cubicBezTo>
                  <a:cubicBezTo>
                    <a:pt x="265" y="472"/>
                    <a:pt x="263" y="470"/>
                    <a:pt x="258" y="467"/>
                  </a:cubicBezTo>
                  <a:cubicBezTo>
                    <a:pt x="255" y="466"/>
                    <a:pt x="253" y="464"/>
                    <a:pt x="254" y="462"/>
                  </a:cubicBezTo>
                  <a:cubicBezTo>
                    <a:pt x="254" y="460"/>
                    <a:pt x="255" y="458"/>
                    <a:pt x="258" y="459"/>
                  </a:cubicBezTo>
                  <a:cubicBezTo>
                    <a:pt x="263" y="459"/>
                    <a:pt x="263" y="463"/>
                    <a:pt x="264" y="465"/>
                  </a:cubicBezTo>
                  <a:cubicBezTo>
                    <a:pt x="265" y="465"/>
                    <a:pt x="266" y="465"/>
                    <a:pt x="266" y="465"/>
                  </a:cubicBezTo>
                  <a:cubicBezTo>
                    <a:pt x="266" y="463"/>
                    <a:pt x="266" y="461"/>
                    <a:pt x="266" y="458"/>
                  </a:cubicBezTo>
                  <a:moveTo>
                    <a:pt x="82" y="270"/>
                  </a:moveTo>
                  <a:cubicBezTo>
                    <a:pt x="82" y="270"/>
                    <a:pt x="83" y="268"/>
                    <a:pt x="84" y="263"/>
                  </a:cubicBezTo>
                  <a:cubicBezTo>
                    <a:pt x="84" y="258"/>
                    <a:pt x="81" y="254"/>
                    <a:pt x="77" y="254"/>
                  </a:cubicBezTo>
                  <a:cubicBezTo>
                    <a:pt x="72" y="254"/>
                    <a:pt x="70" y="257"/>
                    <a:pt x="69" y="261"/>
                  </a:cubicBezTo>
                  <a:cubicBezTo>
                    <a:pt x="67" y="264"/>
                    <a:pt x="66" y="266"/>
                    <a:pt x="64" y="266"/>
                  </a:cubicBezTo>
                  <a:cubicBezTo>
                    <a:pt x="63" y="266"/>
                    <a:pt x="60" y="265"/>
                    <a:pt x="60" y="261"/>
                  </a:cubicBezTo>
                  <a:cubicBezTo>
                    <a:pt x="61" y="257"/>
                    <a:pt x="64" y="256"/>
                    <a:pt x="65" y="256"/>
                  </a:cubicBezTo>
                  <a:cubicBezTo>
                    <a:pt x="65" y="256"/>
                    <a:pt x="65" y="255"/>
                    <a:pt x="65" y="254"/>
                  </a:cubicBezTo>
                  <a:cubicBezTo>
                    <a:pt x="63" y="254"/>
                    <a:pt x="60" y="254"/>
                    <a:pt x="59" y="255"/>
                  </a:cubicBezTo>
                  <a:cubicBezTo>
                    <a:pt x="59" y="256"/>
                    <a:pt x="58" y="258"/>
                    <a:pt x="58" y="262"/>
                  </a:cubicBezTo>
                  <a:cubicBezTo>
                    <a:pt x="58" y="270"/>
                    <a:pt x="63" y="271"/>
                    <a:pt x="66" y="270"/>
                  </a:cubicBezTo>
                  <a:cubicBezTo>
                    <a:pt x="68" y="270"/>
                    <a:pt x="70" y="269"/>
                    <a:pt x="72" y="264"/>
                  </a:cubicBezTo>
                  <a:cubicBezTo>
                    <a:pt x="74" y="260"/>
                    <a:pt x="76" y="258"/>
                    <a:pt x="78" y="259"/>
                  </a:cubicBezTo>
                  <a:cubicBezTo>
                    <a:pt x="80" y="259"/>
                    <a:pt x="81" y="260"/>
                    <a:pt x="81" y="263"/>
                  </a:cubicBezTo>
                  <a:cubicBezTo>
                    <a:pt x="81" y="268"/>
                    <a:pt x="78" y="268"/>
                    <a:pt x="75" y="269"/>
                  </a:cubicBezTo>
                  <a:cubicBezTo>
                    <a:pt x="75" y="270"/>
                    <a:pt x="75" y="271"/>
                    <a:pt x="76" y="271"/>
                  </a:cubicBezTo>
                  <a:cubicBezTo>
                    <a:pt x="77" y="271"/>
                    <a:pt x="79" y="271"/>
                    <a:pt x="82" y="270"/>
                  </a:cubicBezTo>
                  <a:moveTo>
                    <a:pt x="89" y="216"/>
                  </a:moveTo>
                  <a:cubicBezTo>
                    <a:pt x="89" y="216"/>
                    <a:pt x="91" y="214"/>
                    <a:pt x="93" y="210"/>
                  </a:cubicBezTo>
                  <a:cubicBezTo>
                    <a:pt x="94" y="205"/>
                    <a:pt x="92" y="200"/>
                    <a:pt x="88" y="199"/>
                  </a:cubicBezTo>
                  <a:cubicBezTo>
                    <a:pt x="84" y="198"/>
                    <a:pt x="81" y="201"/>
                    <a:pt x="79" y="203"/>
                  </a:cubicBezTo>
                  <a:cubicBezTo>
                    <a:pt x="76" y="206"/>
                    <a:pt x="75" y="208"/>
                    <a:pt x="73" y="207"/>
                  </a:cubicBezTo>
                  <a:cubicBezTo>
                    <a:pt x="72" y="207"/>
                    <a:pt x="70" y="205"/>
                    <a:pt x="71" y="202"/>
                  </a:cubicBezTo>
                  <a:cubicBezTo>
                    <a:pt x="72" y="198"/>
                    <a:pt x="76" y="198"/>
                    <a:pt x="77" y="198"/>
                  </a:cubicBezTo>
                  <a:cubicBezTo>
                    <a:pt x="77" y="198"/>
                    <a:pt x="77" y="197"/>
                    <a:pt x="77" y="196"/>
                  </a:cubicBezTo>
                  <a:cubicBezTo>
                    <a:pt x="76" y="196"/>
                    <a:pt x="72" y="195"/>
                    <a:pt x="71" y="195"/>
                  </a:cubicBezTo>
                  <a:cubicBezTo>
                    <a:pt x="71" y="196"/>
                    <a:pt x="70" y="198"/>
                    <a:pt x="69" y="202"/>
                  </a:cubicBezTo>
                  <a:cubicBezTo>
                    <a:pt x="66" y="209"/>
                    <a:pt x="71" y="212"/>
                    <a:pt x="74" y="212"/>
                  </a:cubicBezTo>
                  <a:cubicBezTo>
                    <a:pt x="76" y="212"/>
                    <a:pt x="78" y="212"/>
                    <a:pt x="82" y="207"/>
                  </a:cubicBezTo>
                  <a:cubicBezTo>
                    <a:pt x="85" y="204"/>
                    <a:pt x="86" y="203"/>
                    <a:pt x="89" y="204"/>
                  </a:cubicBezTo>
                  <a:cubicBezTo>
                    <a:pt x="90" y="205"/>
                    <a:pt x="91" y="206"/>
                    <a:pt x="91" y="209"/>
                  </a:cubicBezTo>
                  <a:cubicBezTo>
                    <a:pt x="89" y="214"/>
                    <a:pt x="86" y="213"/>
                    <a:pt x="83" y="213"/>
                  </a:cubicBezTo>
                  <a:cubicBezTo>
                    <a:pt x="83" y="214"/>
                    <a:pt x="83" y="215"/>
                    <a:pt x="83" y="216"/>
                  </a:cubicBezTo>
                  <a:cubicBezTo>
                    <a:pt x="84" y="216"/>
                    <a:pt x="86" y="217"/>
                    <a:pt x="89" y="216"/>
                  </a:cubicBezTo>
                  <a:moveTo>
                    <a:pt x="454" y="208"/>
                  </a:moveTo>
                  <a:cubicBezTo>
                    <a:pt x="460" y="203"/>
                    <a:pt x="461" y="202"/>
                    <a:pt x="466" y="198"/>
                  </a:cubicBezTo>
                  <a:cubicBezTo>
                    <a:pt x="468" y="197"/>
                    <a:pt x="468" y="197"/>
                    <a:pt x="469" y="198"/>
                  </a:cubicBezTo>
                  <a:cubicBezTo>
                    <a:pt x="469" y="199"/>
                    <a:pt x="469" y="199"/>
                    <a:pt x="469" y="199"/>
                  </a:cubicBezTo>
                  <a:cubicBezTo>
                    <a:pt x="470" y="199"/>
                    <a:pt x="471" y="199"/>
                    <a:pt x="471" y="198"/>
                  </a:cubicBezTo>
                  <a:cubicBezTo>
                    <a:pt x="470" y="195"/>
                    <a:pt x="469" y="191"/>
                    <a:pt x="467" y="188"/>
                  </a:cubicBezTo>
                  <a:cubicBezTo>
                    <a:pt x="466" y="187"/>
                    <a:pt x="465" y="188"/>
                    <a:pt x="465" y="188"/>
                  </a:cubicBezTo>
                  <a:cubicBezTo>
                    <a:pt x="465" y="189"/>
                    <a:pt x="466" y="189"/>
                    <a:pt x="466" y="190"/>
                  </a:cubicBezTo>
                  <a:cubicBezTo>
                    <a:pt x="466" y="192"/>
                    <a:pt x="466" y="192"/>
                    <a:pt x="463" y="194"/>
                  </a:cubicBezTo>
                  <a:cubicBezTo>
                    <a:pt x="462" y="195"/>
                    <a:pt x="448" y="206"/>
                    <a:pt x="448" y="207"/>
                  </a:cubicBezTo>
                  <a:cubicBezTo>
                    <a:pt x="448" y="207"/>
                    <a:pt x="448" y="207"/>
                    <a:pt x="448" y="207"/>
                  </a:cubicBezTo>
                  <a:cubicBezTo>
                    <a:pt x="448" y="208"/>
                    <a:pt x="450" y="210"/>
                    <a:pt x="450" y="210"/>
                  </a:cubicBezTo>
                  <a:cubicBezTo>
                    <a:pt x="457" y="211"/>
                    <a:pt x="466" y="211"/>
                    <a:pt x="469" y="212"/>
                  </a:cubicBezTo>
                  <a:cubicBezTo>
                    <a:pt x="473" y="212"/>
                    <a:pt x="474" y="213"/>
                    <a:pt x="474" y="214"/>
                  </a:cubicBezTo>
                  <a:cubicBezTo>
                    <a:pt x="474" y="214"/>
                    <a:pt x="474" y="215"/>
                    <a:pt x="474" y="215"/>
                  </a:cubicBezTo>
                  <a:cubicBezTo>
                    <a:pt x="475" y="215"/>
                    <a:pt x="476" y="215"/>
                    <a:pt x="476" y="215"/>
                  </a:cubicBezTo>
                  <a:cubicBezTo>
                    <a:pt x="476" y="212"/>
                    <a:pt x="474" y="208"/>
                    <a:pt x="474" y="205"/>
                  </a:cubicBezTo>
                  <a:cubicBezTo>
                    <a:pt x="473" y="205"/>
                    <a:pt x="472" y="205"/>
                    <a:pt x="472" y="206"/>
                  </a:cubicBezTo>
                  <a:cubicBezTo>
                    <a:pt x="472" y="206"/>
                    <a:pt x="472" y="207"/>
                    <a:pt x="472" y="207"/>
                  </a:cubicBezTo>
                  <a:cubicBezTo>
                    <a:pt x="472" y="208"/>
                    <a:pt x="472" y="209"/>
                    <a:pt x="469" y="209"/>
                  </a:cubicBezTo>
                  <a:cubicBezTo>
                    <a:pt x="464" y="209"/>
                    <a:pt x="459" y="208"/>
                    <a:pt x="454" y="208"/>
                  </a:cubicBezTo>
                  <a:moveTo>
                    <a:pt x="460" y="306"/>
                  </a:moveTo>
                  <a:cubicBezTo>
                    <a:pt x="468" y="304"/>
                    <a:pt x="469" y="304"/>
                    <a:pt x="475" y="303"/>
                  </a:cubicBezTo>
                  <a:cubicBezTo>
                    <a:pt x="478" y="303"/>
                    <a:pt x="478" y="303"/>
                    <a:pt x="478" y="304"/>
                  </a:cubicBezTo>
                  <a:cubicBezTo>
                    <a:pt x="478" y="305"/>
                    <a:pt x="478" y="305"/>
                    <a:pt x="478" y="305"/>
                  </a:cubicBezTo>
                  <a:cubicBezTo>
                    <a:pt x="479" y="306"/>
                    <a:pt x="480" y="306"/>
                    <a:pt x="480" y="306"/>
                  </a:cubicBezTo>
                  <a:cubicBezTo>
                    <a:pt x="481" y="302"/>
                    <a:pt x="481" y="299"/>
                    <a:pt x="482" y="294"/>
                  </a:cubicBezTo>
                  <a:cubicBezTo>
                    <a:pt x="481" y="294"/>
                    <a:pt x="480" y="294"/>
                    <a:pt x="480" y="294"/>
                  </a:cubicBezTo>
                  <a:cubicBezTo>
                    <a:pt x="480" y="295"/>
                    <a:pt x="480" y="295"/>
                    <a:pt x="480" y="295"/>
                  </a:cubicBezTo>
                  <a:cubicBezTo>
                    <a:pt x="479" y="297"/>
                    <a:pt x="478" y="298"/>
                    <a:pt x="475" y="298"/>
                  </a:cubicBezTo>
                  <a:cubicBezTo>
                    <a:pt x="474" y="299"/>
                    <a:pt x="456" y="301"/>
                    <a:pt x="456" y="302"/>
                  </a:cubicBezTo>
                  <a:cubicBezTo>
                    <a:pt x="455" y="302"/>
                    <a:pt x="455" y="302"/>
                    <a:pt x="455" y="302"/>
                  </a:cubicBezTo>
                  <a:cubicBezTo>
                    <a:pt x="455" y="302"/>
                    <a:pt x="456" y="305"/>
                    <a:pt x="456" y="306"/>
                  </a:cubicBezTo>
                  <a:cubicBezTo>
                    <a:pt x="461" y="309"/>
                    <a:pt x="469" y="314"/>
                    <a:pt x="472" y="316"/>
                  </a:cubicBezTo>
                  <a:cubicBezTo>
                    <a:pt x="475" y="318"/>
                    <a:pt x="475" y="319"/>
                    <a:pt x="475" y="320"/>
                  </a:cubicBezTo>
                  <a:cubicBezTo>
                    <a:pt x="475" y="321"/>
                    <a:pt x="475" y="321"/>
                    <a:pt x="475" y="322"/>
                  </a:cubicBezTo>
                  <a:cubicBezTo>
                    <a:pt x="475" y="322"/>
                    <a:pt x="476" y="323"/>
                    <a:pt x="477" y="322"/>
                  </a:cubicBezTo>
                  <a:cubicBezTo>
                    <a:pt x="477" y="319"/>
                    <a:pt x="478" y="316"/>
                    <a:pt x="479" y="313"/>
                  </a:cubicBezTo>
                  <a:cubicBezTo>
                    <a:pt x="479" y="312"/>
                    <a:pt x="477" y="312"/>
                    <a:pt x="477" y="312"/>
                  </a:cubicBezTo>
                  <a:cubicBezTo>
                    <a:pt x="477" y="313"/>
                    <a:pt x="477" y="313"/>
                    <a:pt x="477" y="313"/>
                  </a:cubicBezTo>
                  <a:cubicBezTo>
                    <a:pt x="476" y="315"/>
                    <a:pt x="476" y="315"/>
                    <a:pt x="473" y="314"/>
                  </a:cubicBezTo>
                  <a:cubicBezTo>
                    <a:pt x="469" y="311"/>
                    <a:pt x="464" y="308"/>
                    <a:pt x="460" y="306"/>
                  </a:cubicBezTo>
                  <a:moveTo>
                    <a:pt x="453" y="374"/>
                  </a:moveTo>
                  <a:cubicBezTo>
                    <a:pt x="453" y="375"/>
                    <a:pt x="452" y="377"/>
                    <a:pt x="451" y="378"/>
                  </a:cubicBezTo>
                  <a:cubicBezTo>
                    <a:pt x="451" y="378"/>
                    <a:pt x="450" y="379"/>
                    <a:pt x="448" y="380"/>
                  </a:cubicBezTo>
                  <a:cubicBezTo>
                    <a:pt x="447" y="380"/>
                    <a:pt x="445" y="380"/>
                    <a:pt x="445" y="379"/>
                  </a:cubicBezTo>
                  <a:cubicBezTo>
                    <a:pt x="444" y="379"/>
                    <a:pt x="443" y="378"/>
                    <a:pt x="442" y="377"/>
                  </a:cubicBezTo>
                  <a:cubicBezTo>
                    <a:pt x="441" y="375"/>
                    <a:pt x="442" y="374"/>
                    <a:pt x="443" y="372"/>
                  </a:cubicBezTo>
                  <a:cubicBezTo>
                    <a:pt x="442" y="371"/>
                    <a:pt x="442" y="371"/>
                    <a:pt x="442" y="371"/>
                  </a:cubicBezTo>
                  <a:cubicBezTo>
                    <a:pt x="440" y="372"/>
                    <a:pt x="430" y="373"/>
                    <a:pt x="428" y="373"/>
                  </a:cubicBezTo>
                  <a:cubicBezTo>
                    <a:pt x="427" y="376"/>
                    <a:pt x="425" y="378"/>
                    <a:pt x="424" y="379"/>
                  </a:cubicBezTo>
                  <a:cubicBezTo>
                    <a:pt x="424" y="379"/>
                    <a:pt x="425" y="380"/>
                    <a:pt x="426" y="380"/>
                  </a:cubicBezTo>
                  <a:cubicBezTo>
                    <a:pt x="426" y="380"/>
                    <a:pt x="427" y="379"/>
                    <a:pt x="427" y="379"/>
                  </a:cubicBezTo>
                  <a:cubicBezTo>
                    <a:pt x="428" y="378"/>
                    <a:pt x="429" y="378"/>
                    <a:pt x="431" y="377"/>
                  </a:cubicBezTo>
                  <a:cubicBezTo>
                    <a:pt x="434" y="376"/>
                    <a:pt x="437" y="376"/>
                    <a:pt x="439" y="376"/>
                  </a:cubicBezTo>
                  <a:cubicBezTo>
                    <a:pt x="439" y="379"/>
                    <a:pt x="439" y="382"/>
                    <a:pt x="442" y="384"/>
                  </a:cubicBezTo>
                  <a:cubicBezTo>
                    <a:pt x="446" y="387"/>
                    <a:pt x="450" y="384"/>
                    <a:pt x="451" y="381"/>
                  </a:cubicBezTo>
                  <a:cubicBezTo>
                    <a:pt x="452" y="380"/>
                    <a:pt x="453" y="379"/>
                    <a:pt x="453" y="378"/>
                  </a:cubicBezTo>
                  <a:cubicBezTo>
                    <a:pt x="454" y="377"/>
                    <a:pt x="456" y="374"/>
                    <a:pt x="459" y="368"/>
                  </a:cubicBezTo>
                  <a:cubicBezTo>
                    <a:pt x="459" y="367"/>
                    <a:pt x="458" y="367"/>
                    <a:pt x="457" y="367"/>
                  </a:cubicBezTo>
                  <a:cubicBezTo>
                    <a:pt x="457" y="367"/>
                    <a:pt x="457" y="367"/>
                    <a:pt x="457" y="368"/>
                  </a:cubicBezTo>
                  <a:cubicBezTo>
                    <a:pt x="455" y="370"/>
                    <a:pt x="455" y="370"/>
                    <a:pt x="451" y="368"/>
                  </a:cubicBezTo>
                  <a:cubicBezTo>
                    <a:pt x="450" y="367"/>
                    <a:pt x="445" y="364"/>
                    <a:pt x="443" y="363"/>
                  </a:cubicBezTo>
                  <a:cubicBezTo>
                    <a:pt x="439" y="361"/>
                    <a:pt x="439" y="360"/>
                    <a:pt x="439" y="358"/>
                  </a:cubicBezTo>
                  <a:cubicBezTo>
                    <a:pt x="439" y="358"/>
                    <a:pt x="440" y="358"/>
                    <a:pt x="440" y="357"/>
                  </a:cubicBezTo>
                  <a:cubicBezTo>
                    <a:pt x="440" y="357"/>
                    <a:pt x="439" y="356"/>
                    <a:pt x="438" y="356"/>
                  </a:cubicBezTo>
                  <a:cubicBezTo>
                    <a:pt x="437" y="359"/>
                    <a:pt x="434" y="363"/>
                    <a:pt x="432" y="366"/>
                  </a:cubicBezTo>
                  <a:cubicBezTo>
                    <a:pt x="433" y="367"/>
                    <a:pt x="434" y="367"/>
                    <a:pt x="434" y="367"/>
                  </a:cubicBezTo>
                  <a:cubicBezTo>
                    <a:pt x="435" y="367"/>
                    <a:pt x="435" y="367"/>
                    <a:pt x="435" y="366"/>
                  </a:cubicBezTo>
                  <a:cubicBezTo>
                    <a:pt x="436" y="365"/>
                    <a:pt x="437" y="365"/>
                    <a:pt x="440" y="367"/>
                  </a:cubicBezTo>
                  <a:cubicBezTo>
                    <a:pt x="442" y="368"/>
                    <a:pt x="449" y="372"/>
                    <a:pt x="453" y="374"/>
                  </a:cubicBezTo>
                  <a:moveTo>
                    <a:pt x="347" y="441"/>
                  </a:moveTo>
                  <a:cubicBezTo>
                    <a:pt x="348" y="441"/>
                    <a:pt x="353" y="439"/>
                    <a:pt x="355" y="438"/>
                  </a:cubicBezTo>
                  <a:cubicBezTo>
                    <a:pt x="356" y="438"/>
                    <a:pt x="356" y="439"/>
                    <a:pt x="356" y="440"/>
                  </a:cubicBezTo>
                  <a:cubicBezTo>
                    <a:pt x="356" y="440"/>
                    <a:pt x="356" y="440"/>
                    <a:pt x="355" y="440"/>
                  </a:cubicBezTo>
                  <a:cubicBezTo>
                    <a:pt x="354" y="441"/>
                    <a:pt x="354" y="441"/>
                    <a:pt x="354" y="445"/>
                  </a:cubicBezTo>
                  <a:cubicBezTo>
                    <a:pt x="354" y="449"/>
                    <a:pt x="354" y="463"/>
                    <a:pt x="354" y="465"/>
                  </a:cubicBezTo>
                  <a:cubicBezTo>
                    <a:pt x="354" y="465"/>
                    <a:pt x="352" y="467"/>
                    <a:pt x="352" y="467"/>
                  </a:cubicBezTo>
                  <a:cubicBezTo>
                    <a:pt x="351" y="467"/>
                    <a:pt x="351" y="467"/>
                    <a:pt x="351" y="467"/>
                  </a:cubicBezTo>
                  <a:cubicBezTo>
                    <a:pt x="351" y="467"/>
                    <a:pt x="339" y="453"/>
                    <a:pt x="337" y="452"/>
                  </a:cubicBezTo>
                  <a:cubicBezTo>
                    <a:pt x="337" y="451"/>
                    <a:pt x="335" y="449"/>
                    <a:pt x="333" y="449"/>
                  </a:cubicBezTo>
                  <a:cubicBezTo>
                    <a:pt x="332" y="450"/>
                    <a:pt x="332" y="450"/>
                    <a:pt x="332" y="450"/>
                  </a:cubicBezTo>
                  <a:cubicBezTo>
                    <a:pt x="331" y="450"/>
                    <a:pt x="331" y="449"/>
                    <a:pt x="331" y="448"/>
                  </a:cubicBezTo>
                  <a:cubicBezTo>
                    <a:pt x="336" y="446"/>
                    <a:pt x="339" y="445"/>
                    <a:pt x="341" y="444"/>
                  </a:cubicBezTo>
                  <a:cubicBezTo>
                    <a:pt x="341" y="444"/>
                    <a:pt x="342" y="445"/>
                    <a:pt x="341" y="446"/>
                  </a:cubicBezTo>
                  <a:cubicBezTo>
                    <a:pt x="341" y="446"/>
                    <a:pt x="341" y="446"/>
                    <a:pt x="341" y="446"/>
                  </a:cubicBezTo>
                  <a:cubicBezTo>
                    <a:pt x="339" y="447"/>
                    <a:pt x="340" y="448"/>
                    <a:pt x="341" y="450"/>
                  </a:cubicBezTo>
                  <a:cubicBezTo>
                    <a:pt x="342" y="451"/>
                    <a:pt x="342" y="451"/>
                    <a:pt x="343" y="452"/>
                  </a:cubicBezTo>
                  <a:cubicBezTo>
                    <a:pt x="344" y="451"/>
                    <a:pt x="350" y="449"/>
                    <a:pt x="351" y="448"/>
                  </a:cubicBezTo>
                  <a:cubicBezTo>
                    <a:pt x="351" y="448"/>
                    <a:pt x="351" y="447"/>
                    <a:pt x="351" y="446"/>
                  </a:cubicBezTo>
                  <a:cubicBezTo>
                    <a:pt x="351" y="443"/>
                    <a:pt x="351" y="442"/>
                    <a:pt x="349" y="443"/>
                  </a:cubicBezTo>
                  <a:cubicBezTo>
                    <a:pt x="348" y="443"/>
                    <a:pt x="348" y="443"/>
                    <a:pt x="348" y="443"/>
                  </a:cubicBezTo>
                  <a:cubicBezTo>
                    <a:pt x="348" y="443"/>
                    <a:pt x="347" y="442"/>
                    <a:pt x="347" y="441"/>
                  </a:cubicBezTo>
                  <a:moveTo>
                    <a:pt x="351" y="461"/>
                  </a:moveTo>
                  <a:cubicBezTo>
                    <a:pt x="351" y="450"/>
                    <a:pt x="351" y="450"/>
                    <a:pt x="351" y="450"/>
                  </a:cubicBezTo>
                  <a:cubicBezTo>
                    <a:pt x="344" y="453"/>
                    <a:pt x="344" y="453"/>
                    <a:pt x="344" y="453"/>
                  </a:cubicBezTo>
                  <a:cubicBezTo>
                    <a:pt x="351" y="461"/>
                    <a:pt x="351" y="461"/>
                    <a:pt x="351" y="461"/>
                  </a:cubicBezTo>
                  <a:moveTo>
                    <a:pt x="174" y="431"/>
                  </a:moveTo>
                  <a:cubicBezTo>
                    <a:pt x="176" y="432"/>
                    <a:pt x="179" y="434"/>
                    <a:pt x="182" y="435"/>
                  </a:cubicBezTo>
                  <a:cubicBezTo>
                    <a:pt x="182" y="436"/>
                    <a:pt x="182" y="437"/>
                    <a:pt x="181" y="437"/>
                  </a:cubicBezTo>
                  <a:cubicBezTo>
                    <a:pt x="181" y="437"/>
                    <a:pt x="180" y="437"/>
                    <a:pt x="180" y="437"/>
                  </a:cubicBezTo>
                  <a:cubicBezTo>
                    <a:pt x="179" y="436"/>
                    <a:pt x="178" y="436"/>
                    <a:pt x="175" y="438"/>
                  </a:cubicBezTo>
                  <a:cubicBezTo>
                    <a:pt x="172" y="441"/>
                    <a:pt x="160" y="449"/>
                    <a:pt x="159" y="450"/>
                  </a:cubicBezTo>
                  <a:cubicBezTo>
                    <a:pt x="159" y="450"/>
                    <a:pt x="156" y="449"/>
                    <a:pt x="156" y="449"/>
                  </a:cubicBezTo>
                  <a:cubicBezTo>
                    <a:pt x="156" y="449"/>
                    <a:pt x="156" y="449"/>
                    <a:pt x="156" y="449"/>
                  </a:cubicBezTo>
                  <a:cubicBezTo>
                    <a:pt x="156" y="448"/>
                    <a:pt x="160" y="431"/>
                    <a:pt x="160" y="429"/>
                  </a:cubicBezTo>
                  <a:cubicBezTo>
                    <a:pt x="160" y="428"/>
                    <a:pt x="161" y="425"/>
                    <a:pt x="159" y="424"/>
                  </a:cubicBezTo>
                  <a:cubicBezTo>
                    <a:pt x="159" y="423"/>
                    <a:pt x="159" y="423"/>
                    <a:pt x="158" y="423"/>
                  </a:cubicBezTo>
                  <a:cubicBezTo>
                    <a:pt x="158" y="422"/>
                    <a:pt x="159" y="421"/>
                    <a:pt x="160" y="421"/>
                  </a:cubicBezTo>
                  <a:cubicBezTo>
                    <a:pt x="164" y="424"/>
                    <a:pt x="167" y="426"/>
                    <a:pt x="168" y="427"/>
                  </a:cubicBezTo>
                  <a:cubicBezTo>
                    <a:pt x="168" y="428"/>
                    <a:pt x="168" y="429"/>
                    <a:pt x="167" y="429"/>
                  </a:cubicBezTo>
                  <a:cubicBezTo>
                    <a:pt x="167" y="429"/>
                    <a:pt x="167" y="429"/>
                    <a:pt x="166" y="428"/>
                  </a:cubicBezTo>
                  <a:cubicBezTo>
                    <a:pt x="165" y="427"/>
                    <a:pt x="164" y="429"/>
                    <a:pt x="164" y="431"/>
                  </a:cubicBezTo>
                  <a:cubicBezTo>
                    <a:pt x="164" y="432"/>
                    <a:pt x="164" y="432"/>
                    <a:pt x="163" y="433"/>
                  </a:cubicBezTo>
                  <a:cubicBezTo>
                    <a:pt x="164" y="434"/>
                    <a:pt x="170" y="437"/>
                    <a:pt x="171" y="438"/>
                  </a:cubicBezTo>
                  <a:cubicBezTo>
                    <a:pt x="171" y="438"/>
                    <a:pt x="172" y="437"/>
                    <a:pt x="173" y="436"/>
                  </a:cubicBezTo>
                  <a:cubicBezTo>
                    <a:pt x="175" y="435"/>
                    <a:pt x="176" y="434"/>
                    <a:pt x="174" y="433"/>
                  </a:cubicBezTo>
                  <a:cubicBezTo>
                    <a:pt x="174" y="433"/>
                    <a:pt x="174" y="433"/>
                    <a:pt x="173" y="433"/>
                  </a:cubicBezTo>
                  <a:cubicBezTo>
                    <a:pt x="173" y="432"/>
                    <a:pt x="174" y="431"/>
                    <a:pt x="174" y="431"/>
                  </a:cubicBezTo>
                  <a:moveTo>
                    <a:pt x="161" y="445"/>
                  </a:moveTo>
                  <a:cubicBezTo>
                    <a:pt x="169" y="439"/>
                    <a:pt x="169" y="439"/>
                    <a:pt x="169" y="439"/>
                  </a:cubicBezTo>
                  <a:cubicBezTo>
                    <a:pt x="163" y="435"/>
                    <a:pt x="163" y="435"/>
                    <a:pt x="163" y="435"/>
                  </a:cubicBezTo>
                  <a:cubicBezTo>
                    <a:pt x="161" y="445"/>
                    <a:pt x="161" y="445"/>
                    <a:pt x="161" y="445"/>
                  </a:cubicBezTo>
                  <a:moveTo>
                    <a:pt x="389" y="437"/>
                  </a:moveTo>
                  <a:cubicBezTo>
                    <a:pt x="389" y="438"/>
                    <a:pt x="390" y="439"/>
                    <a:pt x="390" y="440"/>
                  </a:cubicBezTo>
                  <a:cubicBezTo>
                    <a:pt x="390" y="441"/>
                    <a:pt x="389" y="442"/>
                    <a:pt x="387" y="444"/>
                  </a:cubicBezTo>
                  <a:cubicBezTo>
                    <a:pt x="387" y="444"/>
                    <a:pt x="386" y="445"/>
                    <a:pt x="385" y="445"/>
                  </a:cubicBezTo>
                  <a:cubicBezTo>
                    <a:pt x="385" y="445"/>
                    <a:pt x="378" y="436"/>
                    <a:pt x="377" y="433"/>
                  </a:cubicBezTo>
                  <a:cubicBezTo>
                    <a:pt x="375" y="430"/>
                    <a:pt x="375" y="429"/>
                    <a:pt x="376" y="428"/>
                  </a:cubicBezTo>
                  <a:cubicBezTo>
                    <a:pt x="377" y="428"/>
                    <a:pt x="377" y="428"/>
                    <a:pt x="377" y="427"/>
                  </a:cubicBezTo>
                  <a:cubicBezTo>
                    <a:pt x="377" y="427"/>
                    <a:pt x="377" y="426"/>
                    <a:pt x="376" y="426"/>
                  </a:cubicBezTo>
                  <a:cubicBezTo>
                    <a:pt x="373" y="428"/>
                    <a:pt x="370" y="430"/>
                    <a:pt x="366" y="432"/>
                  </a:cubicBezTo>
                  <a:cubicBezTo>
                    <a:pt x="366" y="432"/>
                    <a:pt x="367" y="433"/>
                    <a:pt x="367" y="434"/>
                  </a:cubicBezTo>
                  <a:cubicBezTo>
                    <a:pt x="368" y="433"/>
                    <a:pt x="368" y="433"/>
                    <a:pt x="368" y="433"/>
                  </a:cubicBezTo>
                  <a:cubicBezTo>
                    <a:pt x="370" y="432"/>
                    <a:pt x="371" y="433"/>
                    <a:pt x="373" y="436"/>
                  </a:cubicBezTo>
                  <a:cubicBezTo>
                    <a:pt x="374" y="438"/>
                    <a:pt x="374" y="438"/>
                    <a:pt x="380" y="448"/>
                  </a:cubicBezTo>
                  <a:cubicBezTo>
                    <a:pt x="379" y="449"/>
                    <a:pt x="377" y="450"/>
                    <a:pt x="377" y="450"/>
                  </a:cubicBezTo>
                  <a:cubicBezTo>
                    <a:pt x="375" y="451"/>
                    <a:pt x="373" y="450"/>
                    <a:pt x="373" y="450"/>
                  </a:cubicBezTo>
                  <a:cubicBezTo>
                    <a:pt x="373" y="449"/>
                    <a:pt x="372" y="449"/>
                    <a:pt x="372" y="448"/>
                  </a:cubicBezTo>
                  <a:cubicBezTo>
                    <a:pt x="371" y="448"/>
                    <a:pt x="370" y="449"/>
                    <a:pt x="370" y="449"/>
                  </a:cubicBezTo>
                  <a:cubicBezTo>
                    <a:pt x="370" y="450"/>
                    <a:pt x="373" y="454"/>
                    <a:pt x="374" y="455"/>
                  </a:cubicBezTo>
                  <a:cubicBezTo>
                    <a:pt x="382" y="451"/>
                    <a:pt x="386" y="448"/>
                    <a:pt x="393" y="443"/>
                  </a:cubicBezTo>
                  <a:cubicBezTo>
                    <a:pt x="393" y="442"/>
                    <a:pt x="391" y="437"/>
                    <a:pt x="391" y="437"/>
                  </a:cubicBezTo>
                  <a:cubicBezTo>
                    <a:pt x="390" y="436"/>
                    <a:pt x="389" y="437"/>
                    <a:pt x="389" y="437"/>
                  </a:cubicBezTo>
                  <a:moveTo>
                    <a:pt x="328" y="467"/>
                  </a:moveTo>
                  <a:cubicBezTo>
                    <a:pt x="328" y="467"/>
                    <a:pt x="328" y="468"/>
                    <a:pt x="327" y="469"/>
                  </a:cubicBezTo>
                  <a:cubicBezTo>
                    <a:pt x="327" y="470"/>
                    <a:pt x="326" y="471"/>
                    <a:pt x="324" y="472"/>
                  </a:cubicBezTo>
                  <a:cubicBezTo>
                    <a:pt x="324" y="472"/>
                    <a:pt x="322" y="473"/>
                    <a:pt x="321" y="473"/>
                  </a:cubicBezTo>
                  <a:cubicBezTo>
                    <a:pt x="321" y="473"/>
                    <a:pt x="318" y="462"/>
                    <a:pt x="318" y="459"/>
                  </a:cubicBezTo>
                  <a:cubicBezTo>
                    <a:pt x="317" y="455"/>
                    <a:pt x="317" y="454"/>
                    <a:pt x="319" y="454"/>
                  </a:cubicBezTo>
                  <a:cubicBezTo>
                    <a:pt x="319" y="454"/>
                    <a:pt x="320" y="453"/>
                    <a:pt x="320" y="453"/>
                  </a:cubicBezTo>
                  <a:cubicBezTo>
                    <a:pt x="320" y="453"/>
                    <a:pt x="320" y="452"/>
                    <a:pt x="319" y="451"/>
                  </a:cubicBezTo>
                  <a:cubicBezTo>
                    <a:pt x="316" y="452"/>
                    <a:pt x="312" y="453"/>
                    <a:pt x="308" y="454"/>
                  </a:cubicBezTo>
                  <a:cubicBezTo>
                    <a:pt x="308" y="454"/>
                    <a:pt x="308" y="456"/>
                    <a:pt x="308" y="456"/>
                  </a:cubicBezTo>
                  <a:cubicBezTo>
                    <a:pt x="309" y="456"/>
                    <a:pt x="309" y="456"/>
                    <a:pt x="310" y="456"/>
                  </a:cubicBezTo>
                  <a:cubicBezTo>
                    <a:pt x="312" y="456"/>
                    <a:pt x="312" y="457"/>
                    <a:pt x="313" y="460"/>
                  </a:cubicBezTo>
                  <a:cubicBezTo>
                    <a:pt x="314" y="462"/>
                    <a:pt x="314" y="462"/>
                    <a:pt x="316" y="474"/>
                  </a:cubicBezTo>
                  <a:cubicBezTo>
                    <a:pt x="315" y="474"/>
                    <a:pt x="313" y="475"/>
                    <a:pt x="312" y="475"/>
                  </a:cubicBezTo>
                  <a:cubicBezTo>
                    <a:pt x="310" y="475"/>
                    <a:pt x="309" y="474"/>
                    <a:pt x="309" y="473"/>
                  </a:cubicBezTo>
                  <a:cubicBezTo>
                    <a:pt x="308" y="473"/>
                    <a:pt x="308" y="472"/>
                    <a:pt x="308" y="471"/>
                  </a:cubicBezTo>
                  <a:cubicBezTo>
                    <a:pt x="307" y="471"/>
                    <a:pt x="306" y="471"/>
                    <a:pt x="306" y="472"/>
                  </a:cubicBezTo>
                  <a:cubicBezTo>
                    <a:pt x="306" y="473"/>
                    <a:pt x="307" y="477"/>
                    <a:pt x="307" y="478"/>
                  </a:cubicBezTo>
                  <a:cubicBezTo>
                    <a:pt x="316" y="477"/>
                    <a:pt x="322" y="476"/>
                    <a:pt x="330" y="473"/>
                  </a:cubicBezTo>
                  <a:cubicBezTo>
                    <a:pt x="330" y="473"/>
                    <a:pt x="330" y="467"/>
                    <a:pt x="330" y="467"/>
                  </a:cubicBezTo>
                  <a:cubicBezTo>
                    <a:pt x="329" y="466"/>
                    <a:pt x="328" y="466"/>
                    <a:pt x="328" y="467"/>
                  </a:cubicBezTo>
                  <a:moveTo>
                    <a:pt x="455" y="229"/>
                  </a:moveTo>
                  <a:cubicBezTo>
                    <a:pt x="456" y="231"/>
                    <a:pt x="457" y="236"/>
                    <a:pt x="457" y="238"/>
                  </a:cubicBezTo>
                  <a:cubicBezTo>
                    <a:pt x="458" y="239"/>
                    <a:pt x="458" y="239"/>
                    <a:pt x="459" y="238"/>
                  </a:cubicBezTo>
                  <a:cubicBezTo>
                    <a:pt x="459" y="238"/>
                    <a:pt x="459" y="238"/>
                    <a:pt x="459" y="237"/>
                  </a:cubicBezTo>
                  <a:cubicBezTo>
                    <a:pt x="459" y="235"/>
                    <a:pt x="460" y="235"/>
                    <a:pt x="463" y="234"/>
                  </a:cubicBezTo>
                  <a:cubicBezTo>
                    <a:pt x="466" y="233"/>
                    <a:pt x="474" y="232"/>
                    <a:pt x="475" y="231"/>
                  </a:cubicBezTo>
                  <a:cubicBezTo>
                    <a:pt x="474" y="233"/>
                    <a:pt x="471" y="236"/>
                    <a:pt x="468" y="240"/>
                  </a:cubicBezTo>
                  <a:cubicBezTo>
                    <a:pt x="464" y="244"/>
                    <a:pt x="461" y="249"/>
                    <a:pt x="458" y="252"/>
                  </a:cubicBezTo>
                  <a:cubicBezTo>
                    <a:pt x="458" y="253"/>
                    <a:pt x="458" y="253"/>
                    <a:pt x="459" y="254"/>
                  </a:cubicBezTo>
                  <a:cubicBezTo>
                    <a:pt x="460" y="253"/>
                    <a:pt x="473" y="253"/>
                    <a:pt x="476" y="252"/>
                  </a:cubicBezTo>
                  <a:cubicBezTo>
                    <a:pt x="480" y="252"/>
                    <a:pt x="480" y="252"/>
                    <a:pt x="481" y="254"/>
                  </a:cubicBezTo>
                  <a:cubicBezTo>
                    <a:pt x="481" y="254"/>
                    <a:pt x="481" y="255"/>
                    <a:pt x="481" y="255"/>
                  </a:cubicBezTo>
                  <a:cubicBezTo>
                    <a:pt x="481" y="255"/>
                    <a:pt x="483" y="255"/>
                    <a:pt x="483" y="255"/>
                  </a:cubicBezTo>
                  <a:cubicBezTo>
                    <a:pt x="483" y="252"/>
                    <a:pt x="482" y="248"/>
                    <a:pt x="482" y="245"/>
                  </a:cubicBezTo>
                  <a:cubicBezTo>
                    <a:pt x="482" y="245"/>
                    <a:pt x="481" y="245"/>
                    <a:pt x="480" y="245"/>
                  </a:cubicBezTo>
                  <a:cubicBezTo>
                    <a:pt x="480" y="246"/>
                    <a:pt x="480" y="246"/>
                    <a:pt x="480" y="247"/>
                  </a:cubicBezTo>
                  <a:cubicBezTo>
                    <a:pt x="480" y="249"/>
                    <a:pt x="479" y="249"/>
                    <a:pt x="476" y="250"/>
                  </a:cubicBezTo>
                  <a:cubicBezTo>
                    <a:pt x="474" y="250"/>
                    <a:pt x="467" y="250"/>
                    <a:pt x="465" y="250"/>
                  </a:cubicBezTo>
                  <a:cubicBezTo>
                    <a:pt x="466" y="249"/>
                    <a:pt x="468" y="247"/>
                    <a:pt x="472" y="242"/>
                  </a:cubicBezTo>
                  <a:cubicBezTo>
                    <a:pt x="475" y="238"/>
                    <a:pt x="478" y="236"/>
                    <a:pt x="479" y="235"/>
                  </a:cubicBezTo>
                  <a:cubicBezTo>
                    <a:pt x="480" y="234"/>
                    <a:pt x="480" y="233"/>
                    <a:pt x="481" y="233"/>
                  </a:cubicBezTo>
                  <a:cubicBezTo>
                    <a:pt x="480" y="233"/>
                    <a:pt x="480" y="232"/>
                    <a:pt x="480" y="232"/>
                  </a:cubicBezTo>
                  <a:cubicBezTo>
                    <a:pt x="480" y="230"/>
                    <a:pt x="479" y="226"/>
                    <a:pt x="479" y="225"/>
                  </a:cubicBezTo>
                  <a:cubicBezTo>
                    <a:pt x="478" y="224"/>
                    <a:pt x="477" y="225"/>
                    <a:pt x="477" y="225"/>
                  </a:cubicBezTo>
                  <a:cubicBezTo>
                    <a:pt x="477" y="226"/>
                    <a:pt x="477" y="226"/>
                    <a:pt x="477" y="226"/>
                  </a:cubicBezTo>
                  <a:cubicBezTo>
                    <a:pt x="477" y="229"/>
                    <a:pt x="475" y="229"/>
                    <a:pt x="473" y="229"/>
                  </a:cubicBezTo>
                  <a:cubicBezTo>
                    <a:pt x="470" y="230"/>
                    <a:pt x="466" y="231"/>
                    <a:pt x="463" y="231"/>
                  </a:cubicBezTo>
                  <a:cubicBezTo>
                    <a:pt x="459" y="232"/>
                    <a:pt x="458" y="231"/>
                    <a:pt x="457" y="230"/>
                  </a:cubicBezTo>
                  <a:cubicBezTo>
                    <a:pt x="457" y="229"/>
                    <a:pt x="457" y="229"/>
                    <a:pt x="457" y="229"/>
                  </a:cubicBezTo>
                  <a:cubicBezTo>
                    <a:pt x="457" y="228"/>
                    <a:pt x="456" y="228"/>
                    <a:pt x="455" y="229"/>
                  </a:cubicBezTo>
                  <a:moveTo>
                    <a:pt x="206" y="446"/>
                  </a:moveTo>
                  <a:cubicBezTo>
                    <a:pt x="205" y="446"/>
                    <a:pt x="205" y="447"/>
                    <a:pt x="205" y="448"/>
                  </a:cubicBezTo>
                  <a:cubicBezTo>
                    <a:pt x="206" y="448"/>
                    <a:pt x="206" y="448"/>
                    <a:pt x="206" y="449"/>
                  </a:cubicBezTo>
                  <a:cubicBezTo>
                    <a:pt x="208" y="450"/>
                    <a:pt x="208" y="451"/>
                    <a:pt x="207" y="454"/>
                  </a:cubicBezTo>
                  <a:cubicBezTo>
                    <a:pt x="207" y="455"/>
                    <a:pt x="206" y="456"/>
                    <a:pt x="206" y="458"/>
                  </a:cubicBezTo>
                  <a:cubicBezTo>
                    <a:pt x="206" y="458"/>
                    <a:pt x="202" y="457"/>
                    <a:pt x="200" y="456"/>
                  </a:cubicBezTo>
                  <a:cubicBezTo>
                    <a:pt x="197" y="455"/>
                    <a:pt x="194" y="453"/>
                    <a:pt x="194" y="453"/>
                  </a:cubicBezTo>
                  <a:cubicBezTo>
                    <a:pt x="194" y="452"/>
                    <a:pt x="195" y="450"/>
                    <a:pt x="195" y="449"/>
                  </a:cubicBezTo>
                  <a:cubicBezTo>
                    <a:pt x="197" y="446"/>
                    <a:pt x="197" y="445"/>
                    <a:pt x="200" y="446"/>
                  </a:cubicBezTo>
                  <a:cubicBezTo>
                    <a:pt x="200" y="446"/>
                    <a:pt x="200" y="446"/>
                    <a:pt x="201" y="446"/>
                  </a:cubicBezTo>
                  <a:cubicBezTo>
                    <a:pt x="201" y="446"/>
                    <a:pt x="201" y="445"/>
                    <a:pt x="201" y="444"/>
                  </a:cubicBezTo>
                  <a:cubicBezTo>
                    <a:pt x="198" y="443"/>
                    <a:pt x="194" y="441"/>
                    <a:pt x="191" y="440"/>
                  </a:cubicBezTo>
                  <a:cubicBezTo>
                    <a:pt x="190" y="440"/>
                    <a:pt x="190" y="441"/>
                    <a:pt x="190" y="442"/>
                  </a:cubicBezTo>
                  <a:cubicBezTo>
                    <a:pt x="190" y="442"/>
                    <a:pt x="191" y="442"/>
                    <a:pt x="191" y="442"/>
                  </a:cubicBezTo>
                  <a:cubicBezTo>
                    <a:pt x="193" y="443"/>
                    <a:pt x="193" y="444"/>
                    <a:pt x="191" y="448"/>
                  </a:cubicBezTo>
                  <a:cubicBezTo>
                    <a:pt x="190" y="449"/>
                    <a:pt x="189" y="453"/>
                    <a:pt x="187" y="457"/>
                  </a:cubicBezTo>
                  <a:cubicBezTo>
                    <a:pt x="186" y="459"/>
                    <a:pt x="185" y="461"/>
                    <a:pt x="183" y="460"/>
                  </a:cubicBezTo>
                  <a:cubicBezTo>
                    <a:pt x="183" y="460"/>
                    <a:pt x="182" y="460"/>
                    <a:pt x="182" y="460"/>
                  </a:cubicBezTo>
                  <a:cubicBezTo>
                    <a:pt x="181" y="460"/>
                    <a:pt x="181" y="461"/>
                    <a:pt x="181" y="462"/>
                  </a:cubicBezTo>
                  <a:cubicBezTo>
                    <a:pt x="183" y="463"/>
                    <a:pt x="188" y="465"/>
                    <a:pt x="192" y="466"/>
                  </a:cubicBezTo>
                  <a:cubicBezTo>
                    <a:pt x="192" y="466"/>
                    <a:pt x="193" y="465"/>
                    <a:pt x="193" y="464"/>
                  </a:cubicBezTo>
                  <a:cubicBezTo>
                    <a:pt x="192" y="464"/>
                    <a:pt x="192" y="464"/>
                    <a:pt x="192" y="464"/>
                  </a:cubicBezTo>
                  <a:cubicBezTo>
                    <a:pt x="190" y="463"/>
                    <a:pt x="190" y="461"/>
                    <a:pt x="191" y="459"/>
                  </a:cubicBezTo>
                  <a:cubicBezTo>
                    <a:pt x="192" y="458"/>
                    <a:pt x="192" y="457"/>
                    <a:pt x="193" y="455"/>
                  </a:cubicBezTo>
                  <a:cubicBezTo>
                    <a:pt x="193" y="455"/>
                    <a:pt x="196" y="457"/>
                    <a:pt x="199" y="458"/>
                  </a:cubicBezTo>
                  <a:cubicBezTo>
                    <a:pt x="201" y="459"/>
                    <a:pt x="205" y="460"/>
                    <a:pt x="205" y="460"/>
                  </a:cubicBezTo>
                  <a:cubicBezTo>
                    <a:pt x="205" y="461"/>
                    <a:pt x="204" y="462"/>
                    <a:pt x="204" y="463"/>
                  </a:cubicBezTo>
                  <a:cubicBezTo>
                    <a:pt x="203" y="466"/>
                    <a:pt x="202" y="468"/>
                    <a:pt x="200" y="467"/>
                  </a:cubicBezTo>
                  <a:cubicBezTo>
                    <a:pt x="199" y="467"/>
                    <a:pt x="199" y="467"/>
                    <a:pt x="199" y="467"/>
                  </a:cubicBezTo>
                  <a:cubicBezTo>
                    <a:pt x="198" y="467"/>
                    <a:pt x="198" y="468"/>
                    <a:pt x="198" y="469"/>
                  </a:cubicBezTo>
                  <a:cubicBezTo>
                    <a:pt x="201" y="470"/>
                    <a:pt x="205" y="471"/>
                    <a:pt x="209" y="472"/>
                  </a:cubicBezTo>
                  <a:cubicBezTo>
                    <a:pt x="210" y="472"/>
                    <a:pt x="210" y="471"/>
                    <a:pt x="210" y="470"/>
                  </a:cubicBezTo>
                  <a:cubicBezTo>
                    <a:pt x="210" y="470"/>
                    <a:pt x="210" y="470"/>
                    <a:pt x="209" y="470"/>
                  </a:cubicBezTo>
                  <a:cubicBezTo>
                    <a:pt x="207" y="469"/>
                    <a:pt x="207" y="468"/>
                    <a:pt x="208" y="465"/>
                  </a:cubicBezTo>
                  <a:cubicBezTo>
                    <a:pt x="209" y="463"/>
                    <a:pt x="210" y="458"/>
                    <a:pt x="211" y="455"/>
                  </a:cubicBezTo>
                  <a:cubicBezTo>
                    <a:pt x="212" y="452"/>
                    <a:pt x="213" y="451"/>
                    <a:pt x="215" y="451"/>
                  </a:cubicBezTo>
                  <a:cubicBezTo>
                    <a:pt x="215" y="451"/>
                    <a:pt x="216" y="452"/>
                    <a:pt x="216" y="452"/>
                  </a:cubicBezTo>
                  <a:cubicBezTo>
                    <a:pt x="217" y="451"/>
                    <a:pt x="217" y="450"/>
                    <a:pt x="217" y="450"/>
                  </a:cubicBezTo>
                  <a:cubicBezTo>
                    <a:pt x="213" y="449"/>
                    <a:pt x="209" y="447"/>
                    <a:pt x="206" y="446"/>
                  </a:cubicBezTo>
                  <a:moveTo>
                    <a:pt x="451" y="326"/>
                  </a:moveTo>
                  <a:cubicBezTo>
                    <a:pt x="449" y="332"/>
                    <a:pt x="446" y="339"/>
                    <a:pt x="444" y="344"/>
                  </a:cubicBezTo>
                  <a:cubicBezTo>
                    <a:pt x="445" y="345"/>
                    <a:pt x="449" y="347"/>
                    <a:pt x="450" y="348"/>
                  </a:cubicBezTo>
                  <a:cubicBezTo>
                    <a:pt x="451" y="348"/>
                    <a:pt x="451" y="347"/>
                    <a:pt x="451" y="346"/>
                  </a:cubicBezTo>
                  <a:cubicBezTo>
                    <a:pt x="451" y="346"/>
                    <a:pt x="451" y="345"/>
                    <a:pt x="450" y="345"/>
                  </a:cubicBezTo>
                  <a:cubicBezTo>
                    <a:pt x="448" y="343"/>
                    <a:pt x="448" y="342"/>
                    <a:pt x="448" y="340"/>
                  </a:cubicBezTo>
                  <a:cubicBezTo>
                    <a:pt x="449" y="339"/>
                    <a:pt x="449" y="338"/>
                    <a:pt x="449" y="337"/>
                  </a:cubicBezTo>
                  <a:cubicBezTo>
                    <a:pt x="450" y="335"/>
                    <a:pt x="451" y="334"/>
                    <a:pt x="454" y="335"/>
                  </a:cubicBezTo>
                  <a:cubicBezTo>
                    <a:pt x="455" y="336"/>
                    <a:pt x="459" y="337"/>
                    <a:pt x="459" y="337"/>
                  </a:cubicBezTo>
                  <a:cubicBezTo>
                    <a:pt x="459" y="337"/>
                    <a:pt x="456" y="344"/>
                    <a:pt x="456" y="344"/>
                  </a:cubicBezTo>
                  <a:cubicBezTo>
                    <a:pt x="457" y="344"/>
                    <a:pt x="458" y="344"/>
                    <a:pt x="458" y="344"/>
                  </a:cubicBezTo>
                  <a:cubicBezTo>
                    <a:pt x="458" y="344"/>
                    <a:pt x="459" y="343"/>
                    <a:pt x="461" y="338"/>
                  </a:cubicBezTo>
                  <a:cubicBezTo>
                    <a:pt x="462" y="338"/>
                    <a:pt x="467" y="340"/>
                    <a:pt x="468" y="340"/>
                  </a:cubicBezTo>
                  <a:cubicBezTo>
                    <a:pt x="468" y="340"/>
                    <a:pt x="468" y="341"/>
                    <a:pt x="468" y="342"/>
                  </a:cubicBezTo>
                  <a:cubicBezTo>
                    <a:pt x="468" y="343"/>
                    <a:pt x="467" y="346"/>
                    <a:pt x="466" y="347"/>
                  </a:cubicBezTo>
                  <a:cubicBezTo>
                    <a:pt x="465" y="349"/>
                    <a:pt x="464" y="350"/>
                    <a:pt x="463" y="350"/>
                  </a:cubicBezTo>
                  <a:cubicBezTo>
                    <a:pt x="462" y="350"/>
                    <a:pt x="461" y="350"/>
                    <a:pt x="460" y="349"/>
                  </a:cubicBezTo>
                  <a:cubicBezTo>
                    <a:pt x="460" y="350"/>
                    <a:pt x="459" y="351"/>
                    <a:pt x="460" y="352"/>
                  </a:cubicBezTo>
                  <a:cubicBezTo>
                    <a:pt x="461" y="352"/>
                    <a:pt x="464" y="353"/>
                    <a:pt x="466" y="354"/>
                  </a:cubicBezTo>
                  <a:cubicBezTo>
                    <a:pt x="469" y="346"/>
                    <a:pt x="472" y="339"/>
                    <a:pt x="473" y="334"/>
                  </a:cubicBezTo>
                  <a:cubicBezTo>
                    <a:pt x="473" y="333"/>
                    <a:pt x="472" y="333"/>
                    <a:pt x="471" y="333"/>
                  </a:cubicBezTo>
                  <a:cubicBezTo>
                    <a:pt x="471" y="333"/>
                    <a:pt x="471" y="333"/>
                    <a:pt x="471" y="334"/>
                  </a:cubicBezTo>
                  <a:cubicBezTo>
                    <a:pt x="470" y="336"/>
                    <a:pt x="469" y="336"/>
                    <a:pt x="466" y="335"/>
                  </a:cubicBezTo>
                  <a:cubicBezTo>
                    <a:pt x="463" y="334"/>
                    <a:pt x="460" y="333"/>
                    <a:pt x="456" y="332"/>
                  </a:cubicBezTo>
                  <a:cubicBezTo>
                    <a:pt x="452" y="330"/>
                    <a:pt x="452" y="329"/>
                    <a:pt x="452" y="327"/>
                  </a:cubicBezTo>
                  <a:cubicBezTo>
                    <a:pt x="453" y="327"/>
                    <a:pt x="453" y="327"/>
                    <a:pt x="453" y="326"/>
                  </a:cubicBezTo>
                  <a:cubicBezTo>
                    <a:pt x="452" y="326"/>
                    <a:pt x="451" y="326"/>
                    <a:pt x="451" y="326"/>
                  </a:cubicBezTo>
                  <a:moveTo>
                    <a:pt x="97" y="341"/>
                  </a:moveTo>
                  <a:cubicBezTo>
                    <a:pt x="94" y="335"/>
                    <a:pt x="92" y="328"/>
                    <a:pt x="90" y="322"/>
                  </a:cubicBezTo>
                  <a:cubicBezTo>
                    <a:pt x="89" y="322"/>
                    <a:pt x="84" y="323"/>
                    <a:pt x="83" y="323"/>
                  </a:cubicBezTo>
                  <a:cubicBezTo>
                    <a:pt x="83" y="324"/>
                    <a:pt x="83" y="325"/>
                    <a:pt x="84" y="326"/>
                  </a:cubicBezTo>
                  <a:cubicBezTo>
                    <a:pt x="84" y="326"/>
                    <a:pt x="84" y="326"/>
                    <a:pt x="85" y="326"/>
                  </a:cubicBezTo>
                  <a:cubicBezTo>
                    <a:pt x="87" y="326"/>
                    <a:pt x="89" y="327"/>
                    <a:pt x="89" y="329"/>
                  </a:cubicBezTo>
                  <a:cubicBezTo>
                    <a:pt x="90" y="329"/>
                    <a:pt x="90" y="330"/>
                    <a:pt x="90" y="331"/>
                  </a:cubicBezTo>
                  <a:cubicBezTo>
                    <a:pt x="91" y="334"/>
                    <a:pt x="91" y="334"/>
                    <a:pt x="88" y="336"/>
                  </a:cubicBezTo>
                  <a:cubicBezTo>
                    <a:pt x="87" y="336"/>
                    <a:pt x="83" y="337"/>
                    <a:pt x="83" y="337"/>
                  </a:cubicBezTo>
                  <a:cubicBezTo>
                    <a:pt x="83" y="337"/>
                    <a:pt x="81" y="331"/>
                    <a:pt x="81" y="331"/>
                  </a:cubicBezTo>
                  <a:cubicBezTo>
                    <a:pt x="80" y="331"/>
                    <a:pt x="79" y="331"/>
                    <a:pt x="79" y="331"/>
                  </a:cubicBezTo>
                  <a:cubicBezTo>
                    <a:pt x="79" y="331"/>
                    <a:pt x="79" y="333"/>
                    <a:pt x="81" y="338"/>
                  </a:cubicBezTo>
                  <a:cubicBezTo>
                    <a:pt x="80" y="338"/>
                    <a:pt x="75" y="340"/>
                    <a:pt x="75" y="340"/>
                  </a:cubicBezTo>
                  <a:cubicBezTo>
                    <a:pt x="74" y="341"/>
                    <a:pt x="73" y="341"/>
                    <a:pt x="73" y="340"/>
                  </a:cubicBezTo>
                  <a:cubicBezTo>
                    <a:pt x="73" y="339"/>
                    <a:pt x="72" y="336"/>
                    <a:pt x="71" y="334"/>
                  </a:cubicBezTo>
                  <a:cubicBezTo>
                    <a:pt x="71" y="332"/>
                    <a:pt x="72" y="331"/>
                    <a:pt x="72" y="330"/>
                  </a:cubicBezTo>
                  <a:cubicBezTo>
                    <a:pt x="73" y="329"/>
                    <a:pt x="74" y="329"/>
                    <a:pt x="74" y="329"/>
                  </a:cubicBezTo>
                  <a:cubicBezTo>
                    <a:pt x="74" y="328"/>
                    <a:pt x="74" y="327"/>
                    <a:pt x="73" y="327"/>
                  </a:cubicBezTo>
                  <a:cubicBezTo>
                    <a:pt x="72" y="327"/>
                    <a:pt x="69" y="328"/>
                    <a:pt x="67" y="329"/>
                  </a:cubicBezTo>
                  <a:cubicBezTo>
                    <a:pt x="69" y="337"/>
                    <a:pt x="72" y="345"/>
                    <a:pt x="74" y="349"/>
                  </a:cubicBezTo>
                  <a:cubicBezTo>
                    <a:pt x="75" y="349"/>
                    <a:pt x="76" y="349"/>
                    <a:pt x="76" y="349"/>
                  </a:cubicBezTo>
                  <a:cubicBezTo>
                    <a:pt x="76" y="348"/>
                    <a:pt x="76" y="348"/>
                    <a:pt x="76" y="348"/>
                  </a:cubicBezTo>
                  <a:cubicBezTo>
                    <a:pt x="75" y="345"/>
                    <a:pt x="77" y="345"/>
                    <a:pt x="79" y="344"/>
                  </a:cubicBezTo>
                  <a:cubicBezTo>
                    <a:pt x="82" y="343"/>
                    <a:pt x="85" y="341"/>
                    <a:pt x="89" y="340"/>
                  </a:cubicBezTo>
                  <a:cubicBezTo>
                    <a:pt x="93" y="338"/>
                    <a:pt x="93" y="339"/>
                    <a:pt x="94" y="341"/>
                  </a:cubicBezTo>
                  <a:cubicBezTo>
                    <a:pt x="95" y="341"/>
                    <a:pt x="95" y="341"/>
                    <a:pt x="95" y="342"/>
                  </a:cubicBezTo>
                  <a:cubicBezTo>
                    <a:pt x="95" y="342"/>
                    <a:pt x="96" y="341"/>
                    <a:pt x="97" y="341"/>
                  </a:cubicBezTo>
                  <a:moveTo>
                    <a:pt x="130" y="394"/>
                  </a:moveTo>
                  <a:cubicBezTo>
                    <a:pt x="129" y="393"/>
                    <a:pt x="125" y="389"/>
                    <a:pt x="124" y="387"/>
                  </a:cubicBezTo>
                  <a:cubicBezTo>
                    <a:pt x="123" y="387"/>
                    <a:pt x="122" y="387"/>
                    <a:pt x="122" y="388"/>
                  </a:cubicBezTo>
                  <a:cubicBezTo>
                    <a:pt x="122" y="388"/>
                    <a:pt x="122" y="388"/>
                    <a:pt x="123" y="389"/>
                  </a:cubicBezTo>
                  <a:cubicBezTo>
                    <a:pt x="124" y="390"/>
                    <a:pt x="123" y="391"/>
                    <a:pt x="121" y="394"/>
                  </a:cubicBezTo>
                  <a:cubicBezTo>
                    <a:pt x="119" y="396"/>
                    <a:pt x="113" y="401"/>
                    <a:pt x="111" y="402"/>
                  </a:cubicBezTo>
                  <a:cubicBezTo>
                    <a:pt x="112" y="399"/>
                    <a:pt x="113" y="396"/>
                    <a:pt x="114" y="391"/>
                  </a:cubicBezTo>
                  <a:cubicBezTo>
                    <a:pt x="115" y="386"/>
                    <a:pt x="116" y="380"/>
                    <a:pt x="116" y="375"/>
                  </a:cubicBezTo>
                  <a:cubicBezTo>
                    <a:pt x="116" y="375"/>
                    <a:pt x="115" y="374"/>
                    <a:pt x="115" y="374"/>
                  </a:cubicBezTo>
                  <a:cubicBezTo>
                    <a:pt x="114" y="375"/>
                    <a:pt x="103" y="382"/>
                    <a:pt x="101" y="384"/>
                  </a:cubicBezTo>
                  <a:cubicBezTo>
                    <a:pt x="97" y="386"/>
                    <a:pt x="97" y="386"/>
                    <a:pt x="95" y="385"/>
                  </a:cubicBezTo>
                  <a:cubicBezTo>
                    <a:pt x="95" y="385"/>
                    <a:pt x="95" y="384"/>
                    <a:pt x="95" y="384"/>
                  </a:cubicBezTo>
                  <a:cubicBezTo>
                    <a:pt x="94" y="384"/>
                    <a:pt x="93" y="384"/>
                    <a:pt x="93" y="385"/>
                  </a:cubicBezTo>
                  <a:cubicBezTo>
                    <a:pt x="94" y="387"/>
                    <a:pt x="97" y="390"/>
                    <a:pt x="99" y="393"/>
                  </a:cubicBezTo>
                  <a:cubicBezTo>
                    <a:pt x="99" y="393"/>
                    <a:pt x="100" y="393"/>
                    <a:pt x="100" y="392"/>
                  </a:cubicBezTo>
                  <a:cubicBezTo>
                    <a:pt x="100" y="392"/>
                    <a:pt x="100" y="391"/>
                    <a:pt x="100" y="391"/>
                  </a:cubicBezTo>
                  <a:cubicBezTo>
                    <a:pt x="98" y="389"/>
                    <a:pt x="99" y="388"/>
                    <a:pt x="102" y="386"/>
                  </a:cubicBezTo>
                  <a:cubicBezTo>
                    <a:pt x="103" y="385"/>
                    <a:pt x="109" y="381"/>
                    <a:pt x="111" y="380"/>
                  </a:cubicBezTo>
                  <a:cubicBezTo>
                    <a:pt x="111" y="382"/>
                    <a:pt x="110" y="385"/>
                    <a:pt x="109" y="391"/>
                  </a:cubicBezTo>
                  <a:cubicBezTo>
                    <a:pt x="108" y="396"/>
                    <a:pt x="107" y="399"/>
                    <a:pt x="107" y="401"/>
                  </a:cubicBezTo>
                  <a:cubicBezTo>
                    <a:pt x="106" y="402"/>
                    <a:pt x="106" y="402"/>
                    <a:pt x="106" y="403"/>
                  </a:cubicBezTo>
                  <a:cubicBezTo>
                    <a:pt x="106" y="403"/>
                    <a:pt x="107" y="403"/>
                    <a:pt x="107" y="404"/>
                  </a:cubicBezTo>
                  <a:cubicBezTo>
                    <a:pt x="108" y="405"/>
                    <a:pt x="110" y="408"/>
                    <a:pt x="111" y="409"/>
                  </a:cubicBezTo>
                  <a:cubicBezTo>
                    <a:pt x="112" y="409"/>
                    <a:pt x="113" y="409"/>
                    <a:pt x="113" y="408"/>
                  </a:cubicBezTo>
                  <a:cubicBezTo>
                    <a:pt x="113" y="408"/>
                    <a:pt x="112" y="407"/>
                    <a:pt x="112" y="407"/>
                  </a:cubicBezTo>
                  <a:cubicBezTo>
                    <a:pt x="111" y="405"/>
                    <a:pt x="113" y="404"/>
                    <a:pt x="115" y="402"/>
                  </a:cubicBezTo>
                  <a:cubicBezTo>
                    <a:pt x="117" y="401"/>
                    <a:pt x="120" y="398"/>
                    <a:pt x="122" y="396"/>
                  </a:cubicBezTo>
                  <a:cubicBezTo>
                    <a:pt x="125" y="394"/>
                    <a:pt x="126" y="393"/>
                    <a:pt x="128" y="395"/>
                  </a:cubicBezTo>
                  <a:cubicBezTo>
                    <a:pt x="128" y="395"/>
                    <a:pt x="128" y="395"/>
                    <a:pt x="128" y="395"/>
                  </a:cubicBezTo>
                  <a:cubicBezTo>
                    <a:pt x="129" y="395"/>
                    <a:pt x="130" y="395"/>
                    <a:pt x="130" y="394"/>
                  </a:cubicBezTo>
                  <a:moveTo>
                    <a:pt x="87" y="310"/>
                  </a:moveTo>
                  <a:cubicBezTo>
                    <a:pt x="87" y="308"/>
                    <a:pt x="86" y="303"/>
                    <a:pt x="85" y="300"/>
                  </a:cubicBezTo>
                  <a:cubicBezTo>
                    <a:pt x="85" y="300"/>
                    <a:pt x="84" y="300"/>
                    <a:pt x="83" y="301"/>
                  </a:cubicBezTo>
                  <a:cubicBezTo>
                    <a:pt x="83" y="301"/>
                    <a:pt x="83" y="301"/>
                    <a:pt x="83" y="302"/>
                  </a:cubicBezTo>
                  <a:cubicBezTo>
                    <a:pt x="83" y="304"/>
                    <a:pt x="83" y="304"/>
                    <a:pt x="79" y="305"/>
                  </a:cubicBezTo>
                  <a:cubicBezTo>
                    <a:pt x="76" y="306"/>
                    <a:pt x="69" y="307"/>
                    <a:pt x="67" y="307"/>
                  </a:cubicBezTo>
                  <a:cubicBezTo>
                    <a:pt x="69" y="306"/>
                    <a:pt x="71" y="303"/>
                    <a:pt x="74" y="299"/>
                  </a:cubicBezTo>
                  <a:cubicBezTo>
                    <a:pt x="78" y="295"/>
                    <a:pt x="81" y="290"/>
                    <a:pt x="84" y="287"/>
                  </a:cubicBezTo>
                  <a:cubicBezTo>
                    <a:pt x="84" y="286"/>
                    <a:pt x="84" y="285"/>
                    <a:pt x="83" y="285"/>
                  </a:cubicBezTo>
                  <a:cubicBezTo>
                    <a:pt x="82" y="286"/>
                    <a:pt x="69" y="286"/>
                    <a:pt x="66" y="287"/>
                  </a:cubicBezTo>
                  <a:cubicBezTo>
                    <a:pt x="62" y="287"/>
                    <a:pt x="62" y="287"/>
                    <a:pt x="61" y="285"/>
                  </a:cubicBezTo>
                  <a:cubicBezTo>
                    <a:pt x="61" y="285"/>
                    <a:pt x="61" y="284"/>
                    <a:pt x="61" y="284"/>
                  </a:cubicBezTo>
                  <a:cubicBezTo>
                    <a:pt x="61" y="284"/>
                    <a:pt x="59" y="283"/>
                    <a:pt x="59" y="284"/>
                  </a:cubicBezTo>
                  <a:cubicBezTo>
                    <a:pt x="59" y="287"/>
                    <a:pt x="60" y="290"/>
                    <a:pt x="60" y="294"/>
                  </a:cubicBezTo>
                  <a:cubicBezTo>
                    <a:pt x="61" y="294"/>
                    <a:pt x="62" y="294"/>
                    <a:pt x="62" y="294"/>
                  </a:cubicBezTo>
                  <a:cubicBezTo>
                    <a:pt x="62" y="293"/>
                    <a:pt x="62" y="293"/>
                    <a:pt x="62" y="292"/>
                  </a:cubicBezTo>
                  <a:cubicBezTo>
                    <a:pt x="62" y="290"/>
                    <a:pt x="63" y="290"/>
                    <a:pt x="66" y="289"/>
                  </a:cubicBezTo>
                  <a:cubicBezTo>
                    <a:pt x="68" y="289"/>
                    <a:pt x="75" y="289"/>
                    <a:pt x="77" y="288"/>
                  </a:cubicBezTo>
                  <a:cubicBezTo>
                    <a:pt x="76" y="289"/>
                    <a:pt x="74" y="292"/>
                    <a:pt x="70" y="297"/>
                  </a:cubicBezTo>
                  <a:cubicBezTo>
                    <a:pt x="67" y="301"/>
                    <a:pt x="65" y="303"/>
                    <a:pt x="64" y="304"/>
                  </a:cubicBezTo>
                  <a:cubicBezTo>
                    <a:pt x="63" y="305"/>
                    <a:pt x="62" y="306"/>
                    <a:pt x="62" y="306"/>
                  </a:cubicBezTo>
                  <a:cubicBezTo>
                    <a:pt x="62" y="306"/>
                    <a:pt x="62" y="307"/>
                    <a:pt x="62" y="307"/>
                  </a:cubicBezTo>
                  <a:cubicBezTo>
                    <a:pt x="62" y="309"/>
                    <a:pt x="63" y="313"/>
                    <a:pt x="63" y="314"/>
                  </a:cubicBezTo>
                  <a:cubicBezTo>
                    <a:pt x="64" y="314"/>
                    <a:pt x="65" y="314"/>
                    <a:pt x="65" y="314"/>
                  </a:cubicBezTo>
                  <a:cubicBezTo>
                    <a:pt x="65" y="313"/>
                    <a:pt x="65" y="313"/>
                    <a:pt x="65" y="313"/>
                  </a:cubicBezTo>
                  <a:cubicBezTo>
                    <a:pt x="65" y="310"/>
                    <a:pt x="67" y="310"/>
                    <a:pt x="70" y="310"/>
                  </a:cubicBezTo>
                  <a:cubicBezTo>
                    <a:pt x="72" y="309"/>
                    <a:pt x="76" y="308"/>
                    <a:pt x="79" y="308"/>
                  </a:cubicBezTo>
                  <a:cubicBezTo>
                    <a:pt x="83" y="307"/>
                    <a:pt x="84" y="307"/>
                    <a:pt x="85" y="309"/>
                  </a:cubicBezTo>
                  <a:cubicBezTo>
                    <a:pt x="85" y="309"/>
                    <a:pt x="85" y="310"/>
                    <a:pt x="85" y="310"/>
                  </a:cubicBezTo>
                  <a:cubicBezTo>
                    <a:pt x="86" y="311"/>
                    <a:pt x="87" y="311"/>
                    <a:pt x="87" y="310"/>
                  </a:cubicBezTo>
                  <a:moveTo>
                    <a:pt x="141" y="408"/>
                  </a:moveTo>
                  <a:cubicBezTo>
                    <a:pt x="141" y="409"/>
                    <a:pt x="142" y="409"/>
                    <a:pt x="142" y="409"/>
                  </a:cubicBezTo>
                  <a:cubicBezTo>
                    <a:pt x="143" y="411"/>
                    <a:pt x="144" y="412"/>
                    <a:pt x="142" y="414"/>
                  </a:cubicBezTo>
                  <a:cubicBezTo>
                    <a:pt x="141" y="415"/>
                    <a:pt x="139" y="417"/>
                    <a:pt x="139" y="418"/>
                  </a:cubicBezTo>
                  <a:cubicBezTo>
                    <a:pt x="137" y="416"/>
                    <a:pt x="136" y="415"/>
                    <a:pt x="134" y="413"/>
                  </a:cubicBezTo>
                  <a:cubicBezTo>
                    <a:pt x="133" y="413"/>
                    <a:pt x="132" y="414"/>
                    <a:pt x="132" y="415"/>
                  </a:cubicBezTo>
                  <a:cubicBezTo>
                    <a:pt x="134" y="417"/>
                    <a:pt x="135" y="418"/>
                    <a:pt x="137" y="420"/>
                  </a:cubicBezTo>
                  <a:cubicBezTo>
                    <a:pt x="137" y="420"/>
                    <a:pt x="133" y="425"/>
                    <a:pt x="132" y="425"/>
                  </a:cubicBezTo>
                  <a:cubicBezTo>
                    <a:pt x="132" y="426"/>
                    <a:pt x="131" y="426"/>
                    <a:pt x="130" y="425"/>
                  </a:cubicBezTo>
                  <a:cubicBezTo>
                    <a:pt x="130" y="425"/>
                    <a:pt x="128" y="424"/>
                    <a:pt x="127" y="422"/>
                  </a:cubicBezTo>
                  <a:cubicBezTo>
                    <a:pt x="124" y="419"/>
                    <a:pt x="127" y="415"/>
                    <a:pt x="128" y="414"/>
                  </a:cubicBezTo>
                  <a:cubicBezTo>
                    <a:pt x="127" y="413"/>
                    <a:pt x="127" y="413"/>
                    <a:pt x="126" y="413"/>
                  </a:cubicBezTo>
                  <a:cubicBezTo>
                    <a:pt x="124" y="414"/>
                    <a:pt x="122" y="418"/>
                    <a:pt x="121" y="419"/>
                  </a:cubicBezTo>
                  <a:cubicBezTo>
                    <a:pt x="127" y="426"/>
                    <a:pt x="131" y="429"/>
                    <a:pt x="136" y="433"/>
                  </a:cubicBezTo>
                  <a:cubicBezTo>
                    <a:pt x="137" y="433"/>
                    <a:pt x="137" y="432"/>
                    <a:pt x="137" y="432"/>
                  </a:cubicBezTo>
                  <a:cubicBezTo>
                    <a:pt x="137" y="431"/>
                    <a:pt x="137" y="431"/>
                    <a:pt x="137" y="431"/>
                  </a:cubicBezTo>
                  <a:cubicBezTo>
                    <a:pt x="135" y="429"/>
                    <a:pt x="136" y="428"/>
                    <a:pt x="138" y="426"/>
                  </a:cubicBezTo>
                  <a:cubicBezTo>
                    <a:pt x="139" y="424"/>
                    <a:pt x="142" y="421"/>
                    <a:pt x="144" y="418"/>
                  </a:cubicBezTo>
                  <a:cubicBezTo>
                    <a:pt x="147" y="415"/>
                    <a:pt x="148" y="415"/>
                    <a:pt x="150" y="416"/>
                  </a:cubicBezTo>
                  <a:cubicBezTo>
                    <a:pt x="150" y="416"/>
                    <a:pt x="150" y="416"/>
                    <a:pt x="150" y="417"/>
                  </a:cubicBezTo>
                  <a:cubicBezTo>
                    <a:pt x="151" y="416"/>
                    <a:pt x="152" y="415"/>
                    <a:pt x="152" y="415"/>
                  </a:cubicBezTo>
                  <a:cubicBezTo>
                    <a:pt x="149" y="412"/>
                    <a:pt x="145" y="410"/>
                    <a:pt x="143" y="407"/>
                  </a:cubicBezTo>
                  <a:cubicBezTo>
                    <a:pt x="142" y="407"/>
                    <a:pt x="141" y="408"/>
                    <a:pt x="141" y="408"/>
                  </a:cubicBezTo>
                  <a:moveTo>
                    <a:pt x="45" y="213"/>
                  </a:moveTo>
                  <a:cubicBezTo>
                    <a:pt x="47" y="203"/>
                    <a:pt x="51" y="192"/>
                    <a:pt x="54" y="184"/>
                  </a:cubicBezTo>
                  <a:cubicBezTo>
                    <a:pt x="52" y="182"/>
                    <a:pt x="45" y="179"/>
                    <a:pt x="44" y="178"/>
                  </a:cubicBezTo>
                  <a:cubicBezTo>
                    <a:pt x="43" y="179"/>
                    <a:pt x="42" y="180"/>
                    <a:pt x="42" y="181"/>
                  </a:cubicBezTo>
                  <a:cubicBezTo>
                    <a:pt x="43" y="182"/>
                    <a:pt x="43" y="182"/>
                    <a:pt x="44" y="183"/>
                  </a:cubicBezTo>
                  <a:cubicBezTo>
                    <a:pt x="47" y="185"/>
                    <a:pt x="48" y="187"/>
                    <a:pt x="47" y="191"/>
                  </a:cubicBezTo>
                  <a:cubicBezTo>
                    <a:pt x="47" y="192"/>
                    <a:pt x="46" y="193"/>
                    <a:pt x="46" y="194"/>
                  </a:cubicBezTo>
                  <a:cubicBezTo>
                    <a:pt x="44" y="199"/>
                    <a:pt x="44" y="200"/>
                    <a:pt x="38" y="198"/>
                  </a:cubicBezTo>
                  <a:cubicBezTo>
                    <a:pt x="37" y="198"/>
                    <a:pt x="31" y="196"/>
                    <a:pt x="31" y="196"/>
                  </a:cubicBezTo>
                  <a:cubicBezTo>
                    <a:pt x="31" y="196"/>
                    <a:pt x="34" y="185"/>
                    <a:pt x="34" y="185"/>
                  </a:cubicBezTo>
                  <a:cubicBezTo>
                    <a:pt x="34" y="184"/>
                    <a:pt x="32" y="184"/>
                    <a:pt x="31" y="184"/>
                  </a:cubicBezTo>
                  <a:cubicBezTo>
                    <a:pt x="31" y="184"/>
                    <a:pt x="30" y="186"/>
                    <a:pt x="27" y="195"/>
                  </a:cubicBezTo>
                  <a:cubicBezTo>
                    <a:pt x="26" y="194"/>
                    <a:pt x="18" y="192"/>
                    <a:pt x="17" y="192"/>
                  </a:cubicBezTo>
                  <a:cubicBezTo>
                    <a:pt x="16" y="191"/>
                    <a:pt x="15" y="191"/>
                    <a:pt x="16" y="189"/>
                  </a:cubicBezTo>
                  <a:cubicBezTo>
                    <a:pt x="16" y="187"/>
                    <a:pt x="17" y="183"/>
                    <a:pt x="19" y="180"/>
                  </a:cubicBezTo>
                  <a:cubicBezTo>
                    <a:pt x="20" y="177"/>
                    <a:pt x="22" y="176"/>
                    <a:pt x="24" y="176"/>
                  </a:cubicBezTo>
                  <a:cubicBezTo>
                    <a:pt x="25" y="176"/>
                    <a:pt x="27" y="176"/>
                    <a:pt x="28" y="176"/>
                  </a:cubicBezTo>
                  <a:cubicBezTo>
                    <a:pt x="28" y="176"/>
                    <a:pt x="29" y="174"/>
                    <a:pt x="28" y="173"/>
                  </a:cubicBezTo>
                  <a:cubicBezTo>
                    <a:pt x="26" y="172"/>
                    <a:pt x="21" y="171"/>
                    <a:pt x="18" y="170"/>
                  </a:cubicBezTo>
                  <a:cubicBezTo>
                    <a:pt x="14" y="182"/>
                    <a:pt x="10" y="195"/>
                    <a:pt x="8" y="202"/>
                  </a:cubicBezTo>
                  <a:cubicBezTo>
                    <a:pt x="8" y="203"/>
                    <a:pt x="10" y="204"/>
                    <a:pt x="11" y="203"/>
                  </a:cubicBezTo>
                  <a:cubicBezTo>
                    <a:pt x="11" y="203"/>
                    <a:pt x="11" y="203"/>
                    <a:pt x="11" y="202"/>
                  </a:cubicBezTo>
                  <a:cubicBezTo>
                    <a:pt x="13" y="198"/>
                    <a:pt x="15" y="199"/>
                    <a:pt x="20" y="200"/>
                  </a:cubicBezTo>
                  <a:cubicBezTo>
                    <a:pt x="24" y="201"/>
                    <a:pt x="30" y="203"/>
                    <a:pt x="35" y="205"/>
                  </a:cubicBezTo>
                  <a:cubicBezTo>
                    <a:pt x="42" y="206"/>
                    <a:pt x="42" y="208"/>
                    <a:pt x="42" y="211"/>
                  </a:cubicBezTo>
                  <a:cubicBezTo>
                    <a:pt x="42" y="212"/>
                    <a:pt x="42" y="212"/>
                    <a:pt x="41" y="212"/>
                  </a:cubicBezTo>
                  <a:cubicBezTo>
                    <a:pt x="42" y="213"/>
                    <a:pt x="44" y="214"/>
                    <a:pt x="45" y="213"/>
                  </a:cubicBezTo>
                  <a:moveTo>
                    <a:pt x="156" y="68"/>
                  </a:moveTo>
                  <a:cubicBezTo>
                    <a:pt x="161" y="64"/>
                    <a:pt x="166" y="60"/>
                    <a:pt x="167" y="59"/>
                  </a:cubicBezTo>
                  <a:cubicBezTo>
                    <a:pt x="166" y="55"/>
                    <a:pt x="164" y="51"/>
                    <a:pt x="163" y="48"/>
                  </a:cubicBezTo>
                  <a:cubicBezTo>
                    <a:pt x="162" y="48"/>
                    <a:pt x="160" y="49"/>
                    <a:pt x="159" y="50"/>
                  </a:cubicBezTo>
                  <a:cubicBezTo>
                    <a:pt x="160" y="51"/>
                    <a:pt x="161" y="54"/>
                    <a:pt x="160" y="56"/>
                  </a:cubicBezTo>
                  <a:cubicBezTo>
                    <a:pt x="160" y="59"/>
                    <a:pt x="157" y="62"/>
                    <a:pt x="154" y="64"/>
                  </a:cubicBezTo>
                  <a:cubicBezTo>
                    <a:pt x="151" y="66"/>
                    <a:pt x="142" y="70"/>
                    <a:pt x="134" y="58"/>
                  </a:cubicBezTo>
                  <a:cubicBezTo>
                    <a:pt x="126" y="46"/>
                    <a:pt x="133" y="38"/>
                    <a:pt x="138" y="36"/>
                  </a:cubicBezTo>
                  <a:cubicBezTo>
                    <a:pt x="141" y="33"/>
                    <a:pt x="145" y="33"/>
                    <a:pt x="147" y="34"/>
                  </a:cubicBezTo>
                  <a:cubicBezTo>
                    <a:pt x="150" y="35"/>
                    <a:pt x="151" y="37"/>
                    <a:pt x="152" y="38"/>
                  </a:cubicBezTo>
                  <a:cubicBezTo>
                    <a:pt x="153" y="38"/>
                    <a:pt x="155" y="37"/>
                    <a:pt x="155" y="36"/>
                  </a:cubicBezTo>
                  <a:cubicBezTo>
                    <a:pt x="153" y="33"/>
                    <a:pt x="151" y="30"/>
                    <a:pt x="149" y="27"/>
                  </a:cubicBezTo>
                  <a:cubicBezTo>
                    <a:pt x="147" y="28"/>
                    <a:pt x="140" y="30"/>
                    <a:pt x="135" y="33"/>
                  </a:cubicBezTo>
                  <a:cubicBezTo>
                    <a:pt x="129" y="37"/>
                    <a:pt x="123" y="43"/>
                    <a:pt x="123" y="51"/>
                  </a:cubicBezTo>
                  <a:cubicBezTo>
                    <a:pt x="123" y="58"/>
                    <a:pt x="127" y="66"/>
                    <a:pt x="135" y="70"/>
                  </a:cubicBezTo>
                  <a:cubicBezTo>
                    <a:pt x="143" y="74"/>
                    <a:pt x="150" y="71"/>
                    <a:pt x="156" y="68"/>
                  </a:cubicBezTo>
                  <a:moveTo>
                    <a:pt x="188" y="11"/>
                  </a:moveTo>
                  <a:cubicBezTo>
                    <a:pt x="194" y="9"/>
                    <a:pt x="197" y="8"/>
                    <a:pt x="203" y="6"/>
                  </a:cubicBezTo>
                  <a:cubicBezTo>
                    <a:pt x="210" y="5"/>
                    <a:pt x="218" y="3"/>
                    <a:pt x="226" y="2"/>
                  </a:cubicBezTo>
                  <a:cubicBezTo>
                    <a:pt x="227" y="4"/>
                    <a:pt x="229" y="9"/>
                    <a:pt x="230" y="11"/>
                  </a:cubicBezTo>
                  <a:cubicBezTo>
                    <a:pt x="230" y="11"/>
                    <a:pt x="228" y="13"/>
                    <a:pt x="226" y="12"/>
                  </a:cubicBezTo>
                  <a:cubicBezTo>
                    <a:pt x="225" y="11"/>
                    <a:pt x="225" y="10"/>
                    <a:pt x="224" y="9"/>
                  </a:cubicBezTo>
                  <a:cubicBezTo>
                    <a:pt x="223" y="8"/>
                    <a:pt x="222" y="6"/>
                    <a:pt x="217" y="7"/>
                  </a:cubicBezTo>
                  <a:cubicBezTo>
                    <a:pt x="214" y="8"/>
                    <a:pt x="211" y="8"/>
                    <a:pt x="210" y="9"/>
                  </a:cubicBezTo>
                  <a:cubicBezTo>
                    <a:pt x="209" y="9"/>
                    <a:pt x="208" y="9"/>
                    <a:pt x="209" y="10"/>
                  </a:cubicBezTo>
                  <a:cubicBezTo>
                    <a:pt x="210" y="12"/>
                    <a:pt x="213" y="19"/>
                    <a:pt x="213" y="21"/>
                  </a:cubicBezTo>
                  <a:cubicBezTo>
                    <a:pt x="215" y="20"/>
                    <a:pt x="222" y="19"/>
                    <a:pt x="223" y="19"/>
                  </a:cubicBezTo>
                  <a:cubicBezTo>
                    <a:pt x="224" y="20"/>
                    <a:pt x="225" y="21"/>
                    <a:pt x="225" y="22"/>
                  </a:cubicBezTo>
                  <a:cubicBezTo>
                    <a:pt x="223" y="23"/>
                    <a:pt x="216" y="24"/>
                    <a:pt x="214" y="25"/>
                  </a:cubicBezTo>
                  <a:cubicBezTo>
                    <a:pt x="215" y="26"/>
                    <a:pt x="216" y="30"/>
                    <a:pt x="217" y="33"/>
                  </a:cubicBezTo>
                  <a:cubicBezTo>
                    <a:pt x="219" y="36"/>
                    <a:pt x="220" y="38"/>
                    <a:pt x="223" y="37"/>
                  </a:cubicBezTo>
                  <a:cubicBezTo>
                    <a:pt x="226" y="37"/>
                    <a:pt x="226" y="37"/>
                    <a:pt x="228" y="36"/>
                  </a:cubicBezTo>
                  <a:cubicBezTo>
                    <a:pt x="231" y="35"/>
                    <a:pt x="233" y="34"/>
                    <a:pt x="233" y="29"/>
                  </a:cubicBezTo>
                  <a:cubicBezTo>
                    <a:pt x="233" y="29"/>
                    <a:pt x="233" y="28"/>
                    <a:pt x="233" y="27"/>
                  </a:cubicBezTo>
                  <a:cubicBezTo>
                    <a:pt x="234" y="26"/>
                    <a:pt x="236" y="26"/>
                    <a:pt x="237" y="27"/>
                  </a:cubicBezTo>
                  <a:cubicBezTo>
                    <a:pt x="237" y="28"/>
                    <a:pt x="238" y="33"/>
                    <a:pt x="238" y="38"/>
                  </a:cubicBezTo>
                  <a:cubicBezTo>
                    <a:pt x="226" y="40"/>
                    <a:pt x="218" y="42"/>
                    <a:pt x="208" y="45"/>
                  </a:cubicBezTo>
                  <a:cubicBezTo>
                    <a:pt x="207" y="44"/>
                    <a:pt x="206" y="43"/>
                    <a:pt x="207" y="42"/>
                  </a:cubicBezTo>
                  <a:cubicBezTo>
                    <a:pt x="208" y="41"/>
                    <a:pt x="209" y="41"/>
                    <a:pt x="209" y="41"/>
                  </a:cubicBezTo>
                  <a:cubicBezTo>
                    <a:pt x="210" y="40"/>
                    <a:pt x="212" y="39"/>
                    <a:pt x="211" y="36"/>
                  </a:cubicBezTo>
                  <a:cubicBezTo>
                    <a:pt x="210" y="34"/>
                    <a:pt x="208" y="29"/>
                    <a:pt x="208" y="29"/>
                  </a:cubicBezTo>
                  <a:cubicBezTo>
                    <a:pt x="207" y="30"/>
                    <a:pt x="197" y="32"/>
                    <a:pt x="196" y="33"/>
                  </a:cubicBezTo>
                  <a:cubicBezTo>
                    <a:pt x="195" y="35"/>
                    <a:pt x="195" y="40"/>
                    <a:pt x="195" y="42"/>
                  </a:cubicBezTo>
                  <a:cubicBezTo>
                    <a:pt x="194" y="43"/>
                    <a:pt x="195" y="45"/>
                    <a:pt x="196" y="45"/>
                  </a:cubicBezTo>
                  <a:cubicBezTo>
                    <a:pt x="197" y="44"/>
                    <a:pt x="198" y="44"/>
                    <a:pt x="198" y="44"/>
                  </a:cubicBezTo>
                  <a:cubicBezTo>
                    <a:pt x="200" y="45"/>
                    <a:pt x="200" y="46"/>
                    <a:pt x="199" y="47"/>
                  </a:cubicBezTo>
                  <a:cubicBezTo>
                    <a:pt x="194" y="49"/>
                    <a:pt x="189" y="51"/>
                    <a:pt x="186" y="52"/>
                  </a:cubicBezTo>
                  <a:cubicBezTo>
                    <a:pt x="185" y="52"/>
                    <a:pt x="184" y="50"/>
                    <a:pt x="185" y="49"/>
                  </a:cubicBezTo>
                  <a:cubicBezTo>
                    <a:pt x="185" y="48"/>
                    <a:pt x="186" y="48"/>
                    <a:pt x="187" y="48"/>
                  </a:cubicBezTo>
                  <a:cubicBezTo>
                    <a:pt x="187" y="47"/>
                    <a:pt x="189" y="47"/>
                    <a:pt x="190" y="43"/>
                  </a:cubicBezTo>
                  <a:cubicBezTo>
                    <a:pt x="190" y="39"/>
                    <a:pt x="193" y="19"/>
                    <a:pt x="193" y="18"/>
                  </a:cubicBezTo>
                  <a:cubicBezTo>
                    <a:pt x="193" y="15"/>
                    <a:pt x="193" y="15"/>
                    <a:pt x="192" y="14"/>
                  </a:cubicBezTo>
                  <a:cubicBezTo>
                    <a:pt x="192" y="13"/>
                    <a:pt x="190" y="14"/>
                    <a:pt x="189" y="14"/>
                  </a:cubicBezTo>
                  <a:cubicBezTo>
                    <a:pt x="188" y="13"/>
                    <a:pt x="187" y="12"/>
                    <a:pt x="188" y="11"/>
                  </a:cubicBezTo>
                  <a:moveTo>
                    <a:pt x="200" y="11"/>
                  </a:moveTo>
                  <a:cubicBezTo>
                    <a:pt x="199" y="11"/>
                    <a:pt x="199" y="12"/>
                    <a:pt x="198" y="13"/>
                  </a:cubicBezTo>
                  <a:cubicBezTo>
                    <a:pt x="198" y="14"/>
                    <a:pt x="197" y="25"/>
                    <a:pt x="196" y="29"/>
                  </a:cubicBezTo>
                  <a:cubicBezTo>
                    <a:pt x="198" y="29"/>
                    <a:pt x="205" y="27"/>
                    <a:pt x="207" y="26"/>
                  </a:cubicBezTo>
                  <a:cubicBezTo>
                    <a:pt x="206" y="24"/>
                    <a:pt x="203" y="14"/>
                    <a:pt x="202" y="12"/>
                  </a:cubicBezTo>
                  <a:cubicBezTo>
                    <a:pt x="202" y="11"/>
                    <a:pt x="201" y="11"/>
                    <a:pt x="200" y="11"/>
                  </a:cubicBezTo>
                  <a:moveTo>
                    <a:pt x="105" y="106"/>
                  </a:moveTo>
                  <a:cubicBezTo>
                    <a:pt x="109" y="102"/>
                    <a:pt x="113" y="98"/>
                    <a:pt x="118" y="93"/>
                  </a:cubicBezTo>
                  <a:cubicBezTo>
                    <a:pt x="118" y="92"/>
                    <a:pt x="117" y="90"/>
                    <a:pt x="116" y="90"/>
                  </a:cubicBezTo>
                  <a:cubicBezTo>
                    <a:pt x="116" y="91"/>
                    <a:pt x="115" y="91"/>
                    <a:pt x="115" y="91"/>
                  </a:cubicBezTo>
                  <a:cubicBezTo>
                    <a:pt x="112" y="93"/>
                    <a:pt x="110" y="92"/>
                    <a:pt x="107" y="88"/>
                  </a:cubicBezTo>
                  <a:cubicBezTo>
                    <a:pt x="104" y="86"/>
                    <a:pt x="100" y="81"/>
                    <a:pt x="96" y="77"/>
                  </a:cubicBezTo>
                  <a:cubicBezTo>
                    <a:pt x="93" y="74"/>
                    <a:pt x="91" y="71"/>
                    <a:pt x="94" y="68"/>
                  </a:cubicBezTo>
                  <a:cubicBezTo>
                    <a:pt x="94" y="68"/>
                    <a:pt x="95" y="67"/>
                    <a:pt x="95" y="67"/>
                  </a:cubicBezTo>
                  <a:cubicBezTo>
                    <a:pt x="95" y="66"/>
                    <a:pt x="94" y="64"/>
                    <a:pt x="93" y="64"/>
                  </a:cubicBezTo>
                  <a:cubicBezTo>
                    <a:pt x="89" y="68"/>
                    <a:pt x="83" y="73"/>
                    <a:pt x="78" y="78"/>
                  </a:cubicBezTo>
                  <a:cubicBezTo>
                    <a:pt x="78" y="79"/>
                    <a:pt x="80" y="80"/>
                    <a:pt x="81" y="80"/>
                  </a:cubicBezTo>
                  <a:cubicBezTo>
                    <a:pt x="81" y="80"/>
                    <a:pt x="82" y="79"/>
                    <a:pt x="82" y="79"/>
                  </a:cubicBezTo>
                  <a:cubicBezTo>
                    <a:pt x="85" y="76"/>
                    <a:pt x="88" y="80"/>
                    <a:pt x="90" y="82"/>
                  </a:cubicBezTo>
                  <a:cubicBezTo>
                    <a:pt x="92" y="84"/>
                    <a:pt x="98" y="90"/>
                    <a:pt x="101" y="93"/>
                  </a:cubicBezTo>
                  <a:cubicBezTo>
                    <a:pt x="106" y="98"/>
                    <a:pt x="106" y="99"/>
                    <a:pt x="104" y="102"/>
                  </a:cubicBezTo>
                  <a:cubicBezTo>
                    <a:pt x="103" y="102"/>
                    <a:pt x="103" y="103"/>
                    <a:pt x="102" y="103"/>
                  </a:cubicBezTo>
                  <a:cubicBezTo>
                    <a:pt x="103" y="104"/>
                    <a:pt x="104" y="105"/>
                    <a:pt x="105" y="106"/>
                  </a:cubicBezTo>
                  <a:moveTo>
                    <a:pt x="37" y="138"/>
                  </a:moveTo>
                  <a:cubicBezTo>
                    <a:pt x="36" y="139"/>
                    <a:pt x="34" y="138"/>
                    <a:pt x="34" y="137"/>
                  </a:cubicBezTo>
                  <a:cubicBezTo>
                    <a:pt x="38" y="129"/>
                    <a:pt x="41" y="125"/>
                    <a:pt x="43" y="122"/>
                  </a:cubicBezTo>
                  <a:cubicBezTo>
                    <a:pt x="48" y="114"/>
                    <a:pt x="59" y="101"/>
                    <a:pt x="74" y="112"/>
                  </a:cubicBezTo>
                  <a:cubicBezTo>
                    <a:pt x="86" y="121"/>
                    <a:pt x="82" y="133"/>
                    <a:pt x="77" y="140"/>
                  </a:cubicBezTo>
                  <a:cubicBezTo>
                    <a:pt x="71" y="149"/>
                    <a:pt x="71" y="149"/>
                    <a:pt x="71" y="149"/>
                  </a:cubicBezTo>
                  <a:cubicBezTo>
                    <a:pt x="67" y="156"/>
                    <a:pt x="67" y="156"/>
                    <a:pt x="67" y="156"/>
                  </a:cubicBezTo>
                  <a:cubicBezTo>
                    <a:pt x="66" y="157"/>
                    <a:pt x="64" y="156"/>
                    <a:pt x="64" y="155"/>
                  </a:cubicBezTo>
                  <a:cubicBezTo>
                    <a:pt x="65" y="153"/>
                    <a:pt x="65" y="153"/>
                    <a:pt x="65" y="153"/>
                  </a:cubicBezTo>
                  <a:cubicBezTo>
                    <a:pt x="66" y="150"/>
                    <a:pt x="66" y="150"/>
                    <a:pt x="61" y="147"/>
                  </a:cubicBezTo>
                  <a:cubicBezTo>
                    <a:pt x="46" y="138"/>
                    <a:pt x="46" y="138"/>
                    <a:pt x="46" y="138"/>
                  </a:cubicBezTo>
                  <a:cubicBezTo>
                    <a:pt x="41" y="135"/>
                    <a:pt x="40" y="135"/>
                    <a:pt x="38" y="137"/>
                  </a:cubicBezTo>
                  <a:cubicBezTo>
                    <a:pt x="37" y="137"/>
                    <a:pt x="37" y="138"/>
                    <a:pt x="37" y="138"/>
                  </a:cubicBezTo>
                  <a:moveTo>
                    <a:pt x="45" y="126"/>
                  </a:moveTo>
                  <a:cubicBezTo>
                    <a:pt x="44" y="128"/>
                    <a:pt x="45" y="128"/>
                    <a:pt x="46" y="128"/>
                  </a:cubicBezTo>
                  <a:cubicBezTo>
                    <a:pt x="46" y="129"/>
                    <a:pt x="64" y="140"/>
                    <a:pt x="64" y="140"/>
                  </a:cubicBezTo>
                  <a:cubicBezTo>
                    <a:pt x="66" y="142"/>
                    <a:pt x="68" y="142"/>
                    <a:pt x="70" y="142"/>
                  </a:cubicBezTo>
                  <a:cubicBezTo>
                    <a:pt x="71" y="142"/>
                    <a:pt x="72" y="141"/>
                    <a:pt x="74" y="138"/>
                  </a:cubicBezTo>
                  <a:cubicBezTo>
                    <a:pt x="75" y="136"/>
                    <a:pt x="76" y="133"/>
                    <a:pt x="76" y="130"/>
                  </a:cubicBezTo>
                  <a:cubicBezTo>
                    <a:pt x="76" y="126"/>
                    <a:pt x="75" y="122"/>
                    <a:pt x="68" y="117"/>
                  </a:cubicBezTo>
                  <a:cubicBezTo>
                    <a:pt x="60" y="112"/>
                    <a:pt x="51" y="115"/>
                    <a:pt x="46" y="123"/>
                  </a:cubicBezTo>
                  <a:cubicBezTo>
                    <a:pt x="46" y="125"/>
                    <a:pt x="45" y="125"/>
                    <a:pt x="45" y="126"/>
                  </a:cubicBezTo>
                  <a:moveTo>
                    <a:pt x="35" y="276"/>
                  </a:moveTo>
                  <a:cubicBezTo>
                    <a:pt x="35" y="278"/>
                    <a:pt x="35" y="278"/>
                    <a:pt x="35" y="278"/>
                  </a:cubicBezTo>
                  <a:cubicBezTo>
                    <a:pt x="35" y="281"/>
                    <a:pt x="31" y="281"/>
                    <a:pt x="27" y="281"/>
                  </a:cubicBezTo>
                  <a:cubicBezTo>
                    <a:pt x="23" y="281"/>
                    <a:pt x="12" y="280"/>
                    <a:pt x="7" y="280"/>
                  </a:cubicBezTo>
                  <a:cubicBezTo>
                    <a:pt x="10" y="279"/>
                    <a:pt x="23" y="274"/>
                    <a:pt x="28" y="271"/>
                  </a:cubicBezTo>
                  <a:cubicBezTo>
                    <a:pt x="33" y="269"/>
                    <a:pt x="37" y="267"/>
                    <a:pt x="38" y="267"/>
                  </a:cubicBezTo>
                  <a:cubicBezTo>
                    <a:pt x="39" y="266"/>
                    <a:pt x="39" y="265"/>
                    <a:pt x="38" y="265"/>
                  </a:cubicBezTo>
                  <a:cubicBezTo>
                    <a:pt x="36" y="264"/>
                    <a:pt x="34" y="263"/>
                    <a:pt x="28" y="260"/>
                  </a:cubicBezTo>
                  <a:cubicBezTo>
                    <a:pt x="22" y="257"/>
                    <a:pt x="11" y="252"/>
                    <a:pt x="8" y="249"/>
                  </a:cubicBezTo>
                  <a:cubicBezTo>
                    <a:pt x="11" y="249"/>
                    <a:pt x="23" y="249"/>
                    <a:pt x="29" y="249"/>
                  </a:cubicBezTo>
                  <a:cubicBezTo>
                    <a:pt x="35" y="249"/>
                    <a:pt x="35" y="251"/>
                    <a:pt x="35" y="253"/>
                  </a:cubicBezTo>
                  <a:cubicBezTo>
                    <a:pt x="35" y="253"/>
                    <a:pt x="35" y="254"/>
                    <a:pt x="35" y="254"/>
                  </a:cubicBezTo>
                  <a:cubicBezTo>
                    <a:pt x="36" y="255"/>
                    <a:pt x="38" y="255"/>
                    <a:pt x="38" y="254"/>
                  </a:cubicBezTo>
                  <a:cubicBezTo>
                    <a:pt x="39" y="249"/>
                    <a:pt x="39" y="246"/>
                    <a:pt x="40" y="237"/>
                  </a:cubicBezTo>
                  <a:cubicBezTo>
                    <a:pt x="39" y="237"/>
                    <a:pt x="38" y="236"/>
                    <a:pt x="37" y="237"/>
                  </a:cubicBezTo>
                  <a:cubicBezTo>
                    <a:pt x="37" y="238"/>
                    <a:pt x="37" y="238"/>
                    <a:pt x="36" y="239"/>
                  </a:cubicBezTo>
                  <a:cubicBezTo>
                    <a:pt x="36" y="242"/>
                    <a:pt x="34" y="242"/>
                    <a:pt x="28" y="242"/>
                  </a:cubicBezTo>
                  <a:cubicBezTo>
                    <a:pt x="23" y="243"/>
                    <a:pt x="15" y="242"/>
                    <a:pt x="10" y="242"/>
                  </a:cubicBezTo>
                  <a:cubicBezTo>
                    <a:pt x="5" y="242"/>
                    <a:pt x="5" y="241"/>
                    <a:pt x="5" y="239"/>
                  </a:cubicBezTo>
                  <a:cubicBezTo>
                    <a:pt x="5" y="238"/>
                    <a:pt x="5" y="238"/>
                    <a:pt x="5" y="237"/>
                  </a:cubicBezTo>
                  <a:cubicBezTo>
                    <a:pt x="4" y="236"/>
                    <a:pt x="2" y="236"/>
                    <a:pt x="2" y="237"/>
                  </a:cubicBezTo>
                  <a:cubicBezTo>
                    <a:pt x="1" y="241"/>
                    <a:pt x="0" y="247"/>
                    <a:pt x="0" y="251"/>
                  </a:cubicBezTo>
                  <a:cubicBezTo>
                    <a:pt x="3" y="251"/>
                    <a:pt x="6" y="253"/>
                    <a:pt x="8" y="254"/>
                  </a:cubicBezTo>
                  <a:cubicBezTo>
                    <a:pt x="9" y="255"/>
                    <a:pt x="24" y="262"/>
                    <a:pt x="27" y="264"/>
                  </a:cubicBezTo>
                  <a:cubicBezTo>
                    <a:pt x="22" y="266"/>
                    <a:pt x="11" y="271"/>
                    <a:pt x="7" y="273"/>
                  </a:cubicBezTo>
                  <a:cubicBezTo>
                    <a:pt x="4" y="275"/>
                    <a:pt x="2" y="275"/>
                    <a:pt x="0" y="275"/>
                  </a:cubicBezTo>
                  <a:cubicBezTo>
                    <a:pt x="0" y="281"/>
                    <a:pt x="0" y="284"/>
                    <a:pt x="0" y="290"/>
                  </a:cubicBezTo>
                  <a:cubicBezTo>
                    <a:pt x="1" y="290"/>
                    <a:pt x="3" y="290"/>
                    <a:pt x="4" y="289"/>
                  </a:cubicBezTo>
                  <a:cubicBezTo>
                    <a:pt x="4" y="289"/>
                    <a:pt x="4" y="289"/>
                    <a:pt x="4" y="288"/>
                  </a:cubicBezTo>
                  <a:cubicBezTo>
                    <a:pt x="3" y="284"/>
                    <a:pt x="7" y="284"/>
                    <a:pt x="11" y="284"/>
                  </a:cubicBezTo>
                  <a:cubicBezTo>
                    <a:pt x="13" y="284"/>
                    <a:pt x="24" y="285"/>
                    <a:pt x="28" y="285"/>
                  </a:cubicBezTo>
                  <a:cubicBezTo>
                    <a:pt x="35" y="286"/>
                    <a:pt x="35" y="287"/>
                    <a:pt x="35" y="289"/>
                  </a:cubicBezTo>
                  <a:cubicBezTo>
                    <a:pt x="36" y="290"/>
                    <a:pt x="35" y="290"/>
                    <a:pt x="36" y="291"/>
                  </a:cubicBezTo>
                  <a:cubicBezTo>
                    <a:pt x="37" y="292"/>
                    <a:pt x="38" y="291"/>
                    <a:pt x="39" y="291"/>
                  </a:cubicBezTo>
                  <a:cubicBezTo>
                    <a:pt x="38" y="285"/>
                    <a:pt x="38" y="282"/>
                    <a:pt x="38" y="276"/>
                  </a:cubicBezTo>
                  <a:cubicBezTo>
                    <a:pt x="37" y="275"/>
                    <a:pt x="35" y="275"/>
                    <a:pt x="35" y="276"/>
                  </a:cubicBezTo>
                  <a:moveTo>
                    <a:pt x="501" y="233"/>
                  </a:moveTo>
                  <a:cubicBezTo>
                    <a:pt x="506" y="234"/>
                    <a:pt x="511" y="234"/>
                    <a:pt x="513" y="234"/>
                  </a:cubicBezTo>
                  <a:cubicBezTo>
                    <a:pt x="514" y="232"/>
                    <a:pt x="514" y="231"/>
                    <a:pt x="513" y="231"/>
                  </a:cubicBezTo>
                  <a:cubicBezTo>
                    <a:pt x="512" y="231"/>
                    <a:pt x="511" y="230"/>
                    <a:pt x="510" y="230"/>
                  </a:cubicBezTo>
                  <a:cubicBezTo>
                    <a:pt x="509" y="230"/>
                    <a:pt x="507" y="229"/>
                    <a:pt x="505" y="228"/>
                  </a:cubicBezTo>
                  <a:cubicBezTo>
                    <a:pt x="504" y="226"/>
                    <a:pt x="504" y="224"/>
                    <a:pt x="503" y="222"/>
                  </a:cubicBezTo>
                  <a:cubicBezTo>
                    <a:pt x="503" y="221"/>
                    <a:pt x="503" y="219"/>
                    <a:pt x="503" y="218"/>
                  </a:cubicBezTo>
                  <a:cubicBezTo>
                    <a:pt x="502" y="215"/>
                    <a:pt x="503" y="214"/>
                    <a:pt x="509" y="213"/>
                  </a:cubicBezTo>
                  <a:cubicBezTo>
                    <a:pt x="514" y="212"/>
                    <a:pt x="519" y="211"/>
                    <a:pt x="524" y="209"/>
                  </a:cubicBezTo>
                  <a:cubicBezTo>
                    <a:pt x="528" y="209"/>
                    <a:pt x="532" y="208"/>
                    <a:pt x="533" y="211"/>
                  </a:cubicBezTo>
                  <a:cubicBezTo>
                    <a:pt x="533" y="212"/>
                    <a:pt x="533" y="212"/>
                    <a:pt x="533" y="213"/>
                  </a:cubicBezTo>
                  <a:cubicBezTo>
                    <a:pt x="534" y="213"/>
                    <a:pt x="536" y="213"/>
                    <a:pt x="536" y="212"/>
                  </a:cubicBezTo>
                  <a:cubicBezTo>
                    <a:pt x="535" y="208"/>
                    <a:pt x="534" y="201"/>
                    <a:pt x="532" y="194"/>
                  </a:cubicBezTo>
                  <a:cubicBezTo>
                    <a:pt x="531" y="194"/>
                    <a:pt x="529" y="194"/>
                    <a:pt x="529" y="195"/>
                  </a:cubicBezTo>
                  <a:cubicBezTo>
                    <a:pt x="529" y="196"/>
                    <a:pt x="529" y="196"/>
                    <a:pt x="529" y="197"/>
                  </a:cubicBezTo>
                  <a:cubicBezTo>
                    <a:pt x="530" y="201"/>
                    <a:pt x="526" y="201"/>
                    <a:pt x="522" y="202"/>
                  </a:cubicBezTo>
                  <a:cubicBezTo>
                    <a:pt x="520" y="203"/>
                    <a:pt x="511" y="205"/>
                    <a:pt x="507" y="206"/>
                  </a:cubicBezTo>
                  <a:cubicBezTo>
                    <a:pt x="501" y="208"/>
                    <a:pt x="500" y="207"/>
                    <a:pt x="499" y="204"/>
                  </a:cubicBezTo>
                  <a:cubicBezTo>
                    <a:pt x="498" y="204"/>
                    <a:pt x="498" y="203"/>
                    <a:pt x="498" y="203"/>
                  </a:cubicBezTo>
                  <a:cubicBezTo>
                    <a:pt x="497" y="202"/>
                    <a:pt x="496" y="203"/>
                    <a:pt x="495" y="204"/>
                  </a:cubicBezTo>
                  <a:cubicBezTo>
                    <a:pt x="496" y="209"/>
                    <a:pt x="500" y="222"/>
                    <a:pt x="501" y="233"/>
                  </a:cubicBezTo>
                  <a:moveTo>
                    <a:pt x="429" y="90"/>
                  </a:moveTo>
                  <a:cubicBezTo>
                    <a:pt x="430" y="89"/>
                    <a:pt x="430" y="89"/>
                    <a:pt x="432" y="87"/>
                  </a:cubicBezTo>
                  <a:cubicBezTo>
                    <a:pt x="434" y="84"/>
                    <a:pt x="435" y="85"/>
                    <a:pt x="436" y="85"/>
                  </a:cubicBezTo>
                  <a:cubicBezTo>
                    <a:pt x="437" y="86"/>
                    <a:pt x="437" y="86"/>
                    <a:pt x="438" y="86"/>
                  </a:cubicBezTo>
                  <a:cubicBezTo>
                    <a:pt x="439" y="86"/>
                    <a:pt x="440" y="84"/>
                    <a:pt x="440" y="83"/>
                  </a:cubicBezTo>
                  <a:cubicBezTo>
                    <a:pt x="436" y="81"/>
                    <a:pt x="431" y="77"/>
                    <a:pt x="426" y="73"/>
                  </a:cubicBezTo>
                  <a:cubicBezTo>
                    <a:pt x="425" y="73"/>
                    <a:pt x="424" y="74"/>
                    <a:pt x="424" y="75"/>
                  </a:cubicBezTo>
                  <a:cubicBezTo>
                    <a:pt x="424" y="76"/>
                    <a:pt x="425" y="76"/>
                    <a:pt x="426" y="77"/>
                  </a:cubicBezTo>
                  <a:cubicBezTo>
                    <a:pt x="428" y="80"/>
                    <a:pt x="428" y="80"/>
                    <a:pt x="426" y="82"/>
                  </a:cubicBezTo>
                  <a:cubicBezTo>
                    <a:pt x="425" y="84"/>
                    <a:pt x="425" y="84"/>
                    <a:pt x="424" y="85"/>
                  </a:cubicBezTo>
                  <a:cubicBezTo>
                    <a:pt x="422" y="87"/>
                    <a:pt x="421" y="87"/>
                    <a:pt x="419" y="85"/>
                  </a:cubicBezTo>
                  <a:cubicBezTo>
                    <a:pt x="418" y="85"/>
                    <a:pt x="417" y="84"/>
                    <a:pt x="416" y="83"/>
                  </a:cubicBezTo>
                  <a:cubicBezTo>
                    <a:pt x="414" y="81"/>
                    <a:pt x="407" y="74"/>
                    <a:pt x="414" y="63"/>
                  </a:cubicBezTo>
                  <a:cubicBezTo>
                    <a:pt x="422" y="51"/>
                    <a:pt x="433" y="54"/>
                    <a:pt x="437" y="57"/>
                  </a:cubicBezTo>
                  <a:cubicBezTo>
                    <a:pt x="440" y="60"/>
                    <a:pt x="441" y="62"/>
                    <a:pt x="441" y="65"/>
                  </a:cubicBezTo>
                  <a:cubicBezTo>
                    <a:pt x="442" y="68"/>
                    <a:pt x="440" y="70"/>
                    <a:pt x="440" y="72"/>
                  </a:cubicBezTo>
                  <a:cubicBezTo>
                    <a:pt x="440" y="72"/>
                    <a:pt x="442" y="73"/>
                    <a:pt x="443" y="73"/>
                  </a:cubicBezTo>
                  <a:cubicBezTo>
                    <a:pt x="445" y="70"/>
                    <a:pt x="447" y="67"/>
                    <a:pt x="449" y="64"/>
                  </a:cubicBezTo>
                  <a:cubicBezTo>
                    <a:pt x="448" y="63"/>
                    <a:pt x="446" y="60"/>
                    <a:pt x="439" y="54"/>
                  </a:cubicBezTo>
                  <a:cubicBezTo>
                    <a:pt x="433" y="50"/>
                    <a:pt x="425" y="46"/>
                    <a:pt x="416" y="50"/>
                  </a:cubicBezTo>
                  <a:cubicBezTo>
                    <a:pt x="410" y="52"/>
                    <a:pt x="404" y="59"/>
                    <a:pt x="404" y="67"/>
                  </a:cubicBezTo>
                  <a:cubicBezTo>
                    <a:pt x="404" y="77"/>
                    <a:pt x="409" y="82"/>
                    <a:pt x="414" y="86"/>
                  </a:cubicBezTo>
                  <a:cubicBezTo>
                    <a:pt x="419" y="90"/>
                    <a:pt x="424" y="92"/>
                    <a:pt x="427" y="94"/>
                  </a:cubicBezTo>
                  <a:cubicBezTo>
                    <a:pt x="427" y="92"/>
                    <a:pt x="428" y="91"/>
                    <a:pt x="429" y="90"/>
                  </a:cubicBezTo>
                  <a:moveTo>
                    <a:pt x="307" y="506"/>
                  </a:moveTo>
                  <a:cubicBezTo>
                    <a:pt x="313" y="517"/>
                    <a:pt x="314" y="519"/>
                    <a:pt x="319" y="528"/>
                  </a:cubicBezTo>
                  <a:cubicBezTo>
                    <a:pt x="321" y="531"/>
                    <a:pt x="321" y="532"/>
                    <a:pt x="318" y="533"/>
                  </a:cubicBezTo>
                  <a:cubicBezTo>
                    <a:pt x="318" y="533"/>
                    <a:pt x="317" y="533"/>
                    <a:pt x="317" y="533"/>
                  </a:cubicBezTo>
                  <a:cubicBezTo>
                    <a:pt x="316" y="534"/>
                    <a:pt x="317" y="536"/>
                    <a:pt x="317" y="537"/>
                  </a:cubicBezTo>
                  <a:cubicBezTo>
                    <a:pt x="323" y="536"/>
                    <a:pt x="329" y="534"/>
                    <a:pt x="335" y="533"/>
                  </a:cubicBezTo>
                  <a:cubicBezTo>
                    <a:pt x="336" y="532"/>
                    <a:pt x="335" y="530"/>
                    <a:pt x="335" y="530"/>
                  </a:cubicBezTo>
                  <a:cubicBezTo>
                    <a:pt x="334" y="530"/>
                    <a:pt x="333" y="530"/>
                    <a:pt x="333" y="530"/>
                  </a:cubicBezTo>
                  <a:cubicBezTo>
                    <a:pt x="330" y="530"/>
                    <a:pt x="329" y="529"/>
                    <a:pt x="326" y="525"/>
                  </a:cubicBezTo>
                  <a:cubicBezTo>
                    <a:pt x="325" y="523"/>
                    <a:pt x="311" y="498"/>
                    <a:pt x="311" y="498"/>
                  </a:cubicBezTo>
                  <a:cubicBezTo>
                    <a:pt x="310" y="497"/>
                    <a:pt x="310" y="497"/>
                    <a:pt x="310" y="497"/>
                  </a:cubicBezTo>
                  <a:cubicBezTo>
                    <a:pt x="309" y="497"/>
                    <a:pt x="306" y="499"/>
                    <a:pt x="304" y="500"/>
                  </a:cubicBezTo>
                  <a:cubicBezTo>
                    <a:pt x="302" y="510"/>
                    <a:pt x="298" y="524"/>
                    <a:pt x="297" y="530"/>
                  </a:cubicBezTo>
                  <a:cubicBezTo>
                    <a:pt x="295" y="535"/>
                    <a:pt x="294" y="536"/>
                    <a:pt x="293" y="536"/>
                  </a:cubicBezTo>
                  <a:cubicBezTo>
                    <a:pt x="292" y="537"/>
                    <a:pt x="291" y="537"/>
                    <a:pt x="291" y="537"/>
                  </a:cubicBezTo>
                  <a:cubicBezTo>
                    <a:pt x="290" y="538"/>
                    <a:pt x="290" y="539"/>
                    <a:pt x="291" y="540"/>
                  </a:cubicBezTo>
                  <a:cubicBezTo>
                    <a:pt x="295" y="540"/>
                    <a:pt x="302" y="539"/>
                    <a:pt x="306" y="538"/>
                  </a:cubicBezTo>
                  <a:cubicBezTo>
                    <a:pt x="307" y="538"/>
                    <a:pt x="306" y="536"/>
                    <a:pt x="305" y="535"/>
                  </a:cubicBezTo>
                  <a:cubicBezTo>
                    <a:pt x="305" y="535"/>
                    <a:pt x="304" y="535"/>
                    <a:pt x="304" y="535"/>
                  </a:cubicBezTo>
                  <a:cubicBezTo>
                    <a:pt x="302" y="535"/>
                    <a:pt x="301" y="535"/>
                    <a:pt x="301" y="530"/>
                  </a:cubicBezTo>
                  <a:cubicBezTo>
                    <a:pt x="303" y="523"/>
                    <a:pt x="305" y="514"/>
                    <a:pt x="307" y="506"/>
                  </a:cubicBezTo>
                  <a:moveTo>
                    <a:pt x="511" y="271"/>
                  </a:moveTo>
                  <a:cubicBezTo>
                    <a:pt x="523" y="267"/>
                    <a:pt x="524" y="266"/>
                    <a:pt x="534" y="263"/>
                  </a:cubicBezTo>
                  <a:cubicBezTo>
                    <a:pt x="537" y="262"/>
                    <a:pt x="539" y="261"/>
                    <a:pt x="539" y="264"/>
                  </a:cubicBezTo>
                  <a:cubicBezTo>
                    <a:pt x="539" y="265"/>
                    <a:pt x="539" y="266"/>
                    <a:pt x="539" y="266"/>
                  </a:cubicBezTo>
                  <a:cubicBezTo>
                    <a:pt x="540" y="267"/>
                    <a:pt x="542" y="267"/>
                    <a:pt x="542" y="266"/>
                  </a:cubicBezTo>
                  <a:cubicBezTo>
                    <a:pt x="542" y="260"/>
                    <a:pt x="542" y="254"/>
                    <a:pt x="542" y="248"/>
                  </a:cubicBezTo>
                  <a:cubicBezTo>
                    <a:pt x="541" y="247"/>
                    <a:pt x="539" y="247"/>
                    <a:pt x="538" y="248"/>
                  </a:cubicBezTo>
                  <a:cubicBezTo>
                    <a:pt x="538" y="248"/>
                    <a:pt x="538" y="249"/>
                    <a:pt x="538" y="250"/>
                  </a:cubicBezTo>
                  <a:cubicBezTo>
                    <a:pt x="538" y="253"/>
                    <a:pt x="537" y="254"/>
                    <a:pt x="532" y="255"/>
                  </a:cubicBezTo>
                  <a:cubicBezTo>
                    <a:pt x="530" y="256"/>
                    <a:pt x="503" y="266"/>
                    <a:pt x="503" y="266"/>
                  </a:cubicBezTo>
                  <a:cubicBezTo>
                    <a:pt x="502" y="267"/>
                    <a:pt x="502" y="267"/>
                    <a:pt x="502" y="268"/>
                  </a:cubicBezTo>
                  <a:cubicBezTo>
                    <a:pt x="502" y="268"/>
                    <a:pt x="503" y="272"/>
                    <a:pt x="504" y="273"/>
                  </a:cubicBezTo>
                  <a:cubicBezTo>
                    <a:pt x="513" y="277"/>
                    <a:pt x="527" y="283"/>
                    <a:pt x="532" y="285"/>
                  </a:cubicBezTo>
                  <a:cubicBezTo>
                    <a:pt x="538" y="287"/>
                    <a:pt x="538" y="289"/>
                    <a:pt x="538" y="290"/>
                  </a:cubicBezTo>
                  <a:cubicBezTo>
                    <a:pt x="538" y="291"/>
                    <a:pt x="538" y="292"/>
                    <a:pt x="538" y="293"/>
                  </a:cubicBezTo>
                  <a:cubicBezTo>
                    <a:pt x="539" y="293"/>
                    <a:pt x="541" y="294"/>
                    <a:pt x="541" y="293"/>
                  </a:cubicBezTo>
                  <a:cubicBezTo>
                    <a:pt x="542" y="288"/>
                    <a:pt x="542" y="282"/>
                    <a:pt x="542" y="278"/>
                  </a:cubicBezTo>
                  <a:cubicBezTo>
                    <a:pt x="542" y="277"/>
                    <a:pt x="540" y="277"/>
                    <a:pt x="539" y="277"/>
                  </a:cubicBezTo>
                  <a:cubicBezTo>
                    <a:pt x="539" y="278"/>
                    <a:pt x="539" y="279"/>
                    <a:pt x="539" y="279"/>
                  </a:cubicBezTo>
                  <a:cubicBezTo>
                    <a:pt x="539" y="281"/>
                    <a:pt x="538" y="282"/>
                    <a:pt x="534" y="281"/>
                  </a:cubicBezTo>
                  <a:cubicBezTo>
                    <a:pt x="527" y="278"/>
                    <a:pt x="518" y="274"/>
                    <a:pt x="511" y="271"/>
                  </a:cubicBezTo>
                  <a:moveTo>
                    <a:pt x="236" y="500"/>
                  </a:moveTo>
                  <a:cubicBezTo>
                    <a:pt x="234" y="504"/>
                    <a:pt x="233" y="508"/>
                    <a:pt x="232" y="511"/>
                  </a:cubicBezTo>
                  <a:cubicBezTo>
                    <a:pt x="233" y="512"/>
                    <a:pt x="234" y="512"/>
                    <a:pt x="235" y="512"/>
                  </a:cubicBezTo>
                  <a:cubicBezTo>
                    <a:pt x="235" y="511"/>
                    <a:pt x="236" y="509"/>
                    <a:pt x="236" y="509"/>
                  </a:cubicBezTo>
                  <a:cubicBezTo>
                    <a:pt x="237" y="508"/>
                    <a:pt x="238" y="506"/>
                    <a:pt x="240" y="505"/>
                  </a:cubicBezTo>
                  <a:cubicBezTo>
                    <a:pt x="242" y="504"/>
                    <a:pt x="244" y="505"/>
                    <a:pt x="246" y="505"/>
                  </a:cubicBezTo>
                  <a:cubicBezTo>
                    <a:pt x="248" y="505"/>
                    <a:pt x="249" y="505"/>
                    <a:pt x="250" y="505"/>
                  </a:cubicBezTo>
                  <a:cubicBezTo>
                    <a:pt x="253" y="506"/>
                    <a:pt x="253" y="507"/>
                    <a:pt x="253" y="513"/>
                  </a:cubicBezTo>
                  <a:cubicBezTo>
                    <a:pt x="252" y="518"/>
                    <a:pt x="252" y="523"/>
                    <a:pt x="252" y="529"/>
                  </a:cubicBezTo>
                  <a:cubicBezTo>
                    <a:pt x="251" y="532"/>
                    <a:pt x="251" y="536"/>
                    <a:pt x="247" y="536"/>
                  </a:cubicBezTo>
                  <a:cubicBezTo>
                    <a:pt x="247" y="536"/>
                    <a:pt x="247" y="536"/>
                    <a:pt x="246" y="536"/>
                  </a:cubicBezTo>
                  <a:cubicBezTo>
                    <a:pt x="245" y="537"/>
                    <a:pt x="245" y="539"/>
                    <a:pt x="246" y="539"/>
                  </a:cubicBezTo>
                  <a:cubicBezTo>
                    <a:pt x="250" y="540"/>
                    <a:pt x="257" y="540"/>
                    <a:pt x="264" y="540"/>
                  </a:cubicBezTo>
                  <a:cubicBezTo>
                    <a:pt x="265" y="540"/>
                    <a:pt x="265" y="538"/>
                    <a:pt x="264" y="537"/>
                  </a:cubicBezTo>
                  <a:cubicBezTo>
                    <a:pt x="263" y="537"/>
                    <a:pt x="263" y="537"/>
                    <a:pt x="262" y="537"/>
                  </a:cubicBezTo>
                  <a:cubicBezTo>
                    <a:pt x="258" y="536"/>
                    <a:pt x="259" y="532"/>
                    <a:pt x="259" y="529"/>
                  </a:cubicBezTo>
                  <a:cubicBezTo>
                    <a:pt x="259" y="526"/>
                    <a:pt x="260" y="518"/>
                    <a:pt x="260" y="513"/>
                  </a:cubicBezTo>
                  <a:cubicBezTo>
                    <a:pt x="261" y="507"/>
                    <a:pt x="261" y="506"/>
                    <a:pt x="264" y="506"/>
                  </a:cubicBezTo>
                  <a:cubicBezTo>
                    <a:pt x="265" y="506"/>
                    <a:pt x="265" y="506"/>
                    <a:pt x="266" y="506"/>
                  </a:cubicBezTo>
                  <a:cubicBezTo>
                    <a:pt x="267" y="505"/>
                    <a:pt x="267" y="503"/>
                    <a:pt x="266" y="502"/>
                  </a:cubicBezTo>
                  <a:cubicBezTo>
                    <a:pt x="261" y="502"/>
                    <a:pt x="248" y="502"/>
                    <a:pt x="236" y="500"/>
                  </a:cubicBezTo>
                  <a:moveTo>
                    <a:pt x="501" y="323"/>
                  </a:moveTo>
                  <a:cubicBezTo>
                    <a:pt x="502" y="321"/>
                    <a:pt x="502" y="321"/>
                    <a:pt x="502" y="321"/>
                  </a:cubicBezTo>
                  <a:cubicBezTo>
                    <a:pt x="502" y="318"/>
                    <a:pt x="506" y="319"/>
                    <a:pt x="510" y="321"/>
                  </a:cubicBezTo>
                  <a:cubicBezTo>
                    <a:pt x="513" y="322"/>
                    <a:pt x="524" y="325"/>
                    <a:pt x="529" y="326"/>
                  </a:cubicBezTo>
                  <a:cubicBezTo>
                    <a:pt x="526" y="327"/>
                    <a:pt x="512" y="328"/>
                    <a:pt x="506" y="329"/>
                  </a:cubicBezTo>
                  <a:cubicBezTo>
                    <a:pt x="501" y="331"/>
                    <a:pt x="497" y="331"/>
                    <a:pt x="496" y="331"/>
                  </a:cubicBezTo>
                  <a:cubicBezTo>
                    <a:pt x="495" y="331"/>
                    <a:pt x="495" y="332"/>
                    <a:pt x="495" y="333"/>
                  </a:cubicBezTo>
                  <a:cubicBezTo>
                    <a:pt x="497" y="335"/>
                    <a:pt x="498" y="336"/>
                    <a:pt x="503" y="340"/>
                  </a:cubicBezTo>
                  <a:cubicBezTo>
                    <a:pt x="508" y="345"/>
                    <a:pt x="518" y="353"/>
                    <a:pt x="520" y="356"/>
                  </a:cubicBezTo>
                  <a:cubicBezTo>
                    <a:pt x="517" y="355"/>
                    <a:pt x="505" y="352"/>
                    <a:pt x="500" y="350"/>
                  </a:cubicBezTo>
                  <a:cubicBezTo>
                    <a:pt x="494" y="349"/>
                    <a:pt x="494" y="348"/>
                    <a:pt x="495" y="346"/>
                  </a:cubicBezTo>
                  <a:cubicBezTo>
                    <a:pt x="495" y="345"/>
                    <a:pt x="495" y="345"/>
                    <a:pt x="495" y="344"/>
                  </a:cubicBezTo>
                  <a:cubicBezTo>
                    <a:pt x="495" y="343"/>
                    <a:pt x="493" y="343"/>
                    <a:pt x="492" y="343"/>
                  </a:cubicBezTo>
                  <a:cubicBezTo>
                    <a:pt x="491" y="348"/>
                    <a:pt x="490" y="351"/>
                    <a:pt x="486" y="359"/>
                  </a:cubicBezTo>
                  <a:cubicBezTo>
                    <a:pt x="487" y="360"/>
                    <a:pt x="488" y="361"/>
                    <a:pt x="489" y="360"/>
                  </a:cubicBezTo>
                  <a:cubicBezTo>
                    <a:pt x="490" y="359"/>
                    <a:pt x="490" y="359"/>
                    <a:pt x="490" y="358"/>
                  </a:cubicBezTo>
                  <a:cubicBezTo>
                    <a:pt x="491" y="356"/>
                    <a:pt x="494" y="356"/>
                    <a:pt x="499" y="357"/>
                  </a:cubicBezTo>
                  <a:cubicBezTo>
                    <a:pt x="504" y="358"/>
                    <a:pt x="511" y="361"/>
                    <a:pt x="517" y="362"/>
                  </a:cubicBezTo>
                  <a:cubicBezTo>
                    <a:pt x="521" y="363"/>
                    <a:pt x="521" y="365"/>
                    <a:pt x="521" y="367"/>
                  </a:cubicBezTo>
                  <a:cubicBezTo>
                    <a:pt x="520" y="368"/>
                    <a:pt x="520" y="368"/>
                    <a:pt x="520" y="368"/>
                  </a:cubicBezTo>
                  <a:cubicBezTo>
                    <a:pt x="521" y="370"/>
                    <a:pt x="522" y="370"/>
                    <a:pt x="523" y="370"/>
                  </a:cubicBezTo>
                  <a:cubicBezTo>
                    <a:pt x="525" y="366"/>
                    <a:pt x="527" y="360"/>
                    <a:pt x="528" y="356"/>
                  </a:cubicBezTo>
                  <a:cubicBezTo>
                    <a:pt x="526" y="355"/>
                    <a:pt x="523" y="353"/>
                    <a:pt x="521" y="351"/>
                  </a:cubicBezTo>
                  <a:cubicBezTo>
                    <a:pt x="521" y="350"/>
                    <a:pt x="508" y="339"/>
                    <a:pt x="505" y="337"/>
                  </a:cubicBezTo>
                  <a:cubicBezTo>
                    <a:pt x="511" y="336"/>
                    <a:pt x="523" y="334"/>
                    <a:pt x="527" y="333"/>
                  </a:cubicBezTo>
                  <a:cubicBezTo>
                    <a:pt x="531" y="332"/>
                    <a:pt x="533" y="332"/>
                    <a:pt x="535" y="333"/>
                  </a:cubicBezTo>
                  <a:cubicBezTo>
                    <a:pt x="536" y="328"/>
                    <a:pt x="537" y="324"/>
                    <a:pt x="538" y="319"/>
                  </a:cubicBezTo>
                  <a:cubicBezTo>
                    <a:pt x="537" y="318"/>
                    <a:pt x="536" y="317"/>
                    <a:pt x="535" y="318"/>
                  </a:cubicBezTo>
                  <a:cubicBezTo>
                    <a:pt x="535" y="319"/>
                    <a:pt x="535" y="319"/>
                    <a:pt x="534" y="320"/>
                  </a:cubicBezTo>
                  <a:cubicBezTo>
                    <a:pt x="533" y="324"/>
                    <a:pt x="530" y="322"/>
                    <a:pt x="526" y="321"/>
                  </a:cubicBezTo>
                  <a:cubicBezTo>
                    <a:pt x="524" y="321"/>
                    <a:pt x="513" y="317"/>
                    <a:pt x="510" y="316"/>
                  </a:cubicBezTo>
                  <a:cubicBezTo>
                    <a:pt x="504" y="314"/>
                    <a:pt x="504" y="312"/>
                    <a:pt x="504" y="310"/>
                  </a:cubicBezTo>
                  <a:cubicBezTo>
                    <a:pt x="504" y="309"/>
                    <a:pt x="504" y="309"/>
                    <a:pt x="504" y="308"/>
                  </a:cubicBezTo>
                  <a:cubicBezTo>
                    <a:pt x="503" y="307"/>
                    <a:pt x="502" y="307"/>
                    <a:pt x="501" y="308"/>
                  </a:cubicBezTo>
                  <a:cubicBezTo>
                    <a:pt x="500" y="313"/>
                    <a:pt x="499" y="316"/>
                    <a:pt x="498" y="323"/>
                  </a:cubicBezTo>
                  <a:cubicBezTo>
                    <a:pt x="499" y="324"/>
                    <a:pt x="500" y="324"/>
                    <a:pt x="501" y="323"/>
                  </a:cubicBezTo>
                  <a:moveTo>
                    <a:pt x="277" y="16"/>
                  </a:moveTo>
                  <a:cubicBezTo>
                    <a:pt x="277" y="13"/>
                    <a:pt x="274" y="10"/>
                    <a:pt x="271" y="10"/>
                  </a:cubicBezTo>
                  <a:cubicBezTo>
                    <a:pt x="268" y="10"/>
                    <a:pt x="265" y="13"/>
                    <a:pt x="265" y="16"/>
                  </a:cubicBezTo>
                  <a:cubicBezTo>
                    <a:pt x="265" y="20"/>
                    <a:pt x="268" y="22"/>
                    <a:pt x="271" y="22"/>
                  </a:cubicBezTo>
                  <a:cubicBezTo>
                    <a:pt x="274" y="22"/>
                    <a:pt x="277" y="20"/>
                    <a:pt x="277" y="16"/>
                  </a:cubicBezTo>
                  <a:moveTo>
                    <a:pt x="208" y="522"/>
                  </a:moveTo>
                  <a:cubicBezTo>
                    <a:pt x="208" y="523"/>
                    <a:pt x="207" y="524"/>
                    <a:pt x="206" y="525"/>
                  </a:cubicBezTo>
                  <a:cubicBezTo>
                    <a:pt x="205" y="526"/>
                    <a:pt x="203" y="527"/>
                    <a:pt x="199" y="526"/>
                  </a:cubicBezTo>
                  <a:cubicBezTo>
                    <a:pt x="198" y="526"/>
                    <a:pt x="196" y="526"/>
                    <a:pt x="194" y="525"/>
                  </a:cubicBezTo>
                  <a:cubicBezTo>
                    <a:pt x="194" y="525"/>
                    <a:pt x="199" y="507"/>
                    <a:pt x="201" y="503"/>
                  </a:cubicBezTo>
                  <a:cubicBezTo>
                    <a:pt x="203" y="497"/>
                    <a:pt x="203" y="496"/>
                    <a:pt x="207" y="497"/>
                  </a:cubicBezTo>
                  <a:cubicBezTo>
                    <a:pt x="207" y="497"/>
                    <a:pt x="208" y="497"/>
                    <a:pt x="208" y="497"/>
                  </a:cubicBezTo>
                  <a:cubicBezTo>
                    <a:pt x="209" y="497"/>
                    <a:pt x="209" y="495"/>
                    <a:pt x="209" y="494"/>
                  </a:cubicBezTo>
                  <a:cubicBezTo>
                    <a:pt x="204" y="493"/>
                    <a:pt x="197" y="490"/>
                    <a:pt x="192" y="488"/>
                  </a:cubicBezTo>
                  <a:cubicBezTo>
                    <a:pt x="191" y="489"/>
                    <a:pt x="190" y="491"/>
                    <a:pt x="191" y="491"/>
                  </a:cubicBezTo>
                  <a:cubicBezTo>
                    <a:pt x="191" y="492"/>
                    <a:pt x="192" y="492"/>
                    <a:pt x="192" y="492"/>
                  </a:cubicBezTo>
                  <a:cubicBezTo>
                    <a:pt x="195" y="494"/>
                    <a:pt x="195" y="496"/>
                    <a:pt x="193" y="501"/>
                  </a:cubicBezTo>
                  <a:cubicBezTo>
                    <a:pt x="193" y="504"/>
                    <a:pt x="193" y="504"/>
                    <a:pt x="186" y="522"/>
                  </a:cubicBezTo>
                  <a:cubicBezTo>
                    <a:pt x="184" y="522"/>
                    <a:pt x="181" y="521"/>
                    <a:pt x="180" y="520"/>
                  </a:cubicBezTo>
                  <a:cubicBezTo>
                    <a:pt x="177" y="519"/>
                    <a:pt x="177" y="516"/>
                    <a:pt x="177" y="515"/>
                  </a:cubicBezTo>
                  <a:cubicBezTo>
                    <a:pt x="177" y="514"/>
                    <a:pt x="177" y="513"/>
                    <a:pt x="177" y="512"/>
                  </a:cubicBezTo>
                  <a:cubicBezTo>
                    <a:pt x="177" y="511"/>
                    <a:pt x="175" y="510"/>
                    <a:pt x="174" y="511"/>
                  </a:cubicBezTo>
                  <a:cubicBezTo>
                    <a:pt x="173" y="512"/>
                    <a:pt x="171" y="519"/>
                    <a:pt x="171" y="521"/>
                  </a:cubicBezTo>
                  <a:cubicBezTo>
                    <a:pt x="185" y="527"/>
                    <a:pt x="193" y="529"/>
                    <a:pt x="206" y="533"/>
                  </a:cubicBezTo>
                  <a:cubicBezTo>
                    <a:pt x="207" y="532"/>
                    <a:pt x="211" y="525"/>
                    <a:pt x="211" y="524"/>
                  </a:cubicBezTo>
                  <a:cubicBezTo>
                    <a:pt x="211" y="523"/>
                    <a:pt x="209" y="522"/>
                    <a:pt x="208" y="522"/>
                  </a:cubicBezTo>
                  <a:moveTo>
                    <a:pt x="101" y="467"/>
                  </a:moveTo>
                  <a:cubicBezTo>
                    <a:pt x="100" y="467"/>
                    <a:pt x="99" y="468"/>
                    <a:pt x="97" y="468"/>
                  </a:cubicBezTo>
                  <a:cubicBezTo>
                    <a:pt x="96" y="469"/>
                    <a:pt x="93" y="469"/>
                    <a:pt x="91" y="466"/>
                  </a:cubicBezTo>
                  <a:cubicBezTo>
                    <a:pt x="90" y="466"/>
                    <a:pt x="89" y="464"/>
                    <a:pt x="87" y="463"/>
                  </a:cubicBezTo>
                  <a:cubicBezTo>
                    <a:pt x="87" y="463"/>
                    <a:pt x="100" y="450"/>
                    <a:pt x="103" y="446"/>
                  </a:cubicBezTo>
                  <a:cubicBezTo>
                    <a:pt x="107" y="442"/>
                    <a:pt x="108" y="441"/>
                    <a:pt x="111" y="443"/>
                  </a:cubicBezTo>
                  <a:cubicBezTo>
                    <a:pt x="111" y="444"/>
                    <a:pt x="112" y="444"/>
                    <a:pt x="112" y="444"/>
                  </a:cubicBezTo>
                  <a:cubicBezTo>
                    <a:pt x="113" y="444"/>
                    <a:pt x="114" y="443"/>
                    <a:pt x="114" y="442"/>
                  </a:cubicBezTo>
                  <a:cubicBezTo>
                    <a:pt x="110" y="438"/>
                    <a:pt x="105" y="433"/>
                    <a:pt x="101" y="429"/>
                  </a:cubicBezTo>
                  <a:cubicBezTo>
                    <a:pt x="100" y="429"/>
                    <a:pt x="99" y="430"/>
                    <a:pt x="99" y="431"/>
                  </a:cubicBezTo>
                  <a:cubicBezTo>
                    <a:pt x="99" y="432"/>
                    <a:pt x="100" y="432"/>
                    <a:pt x="100" y="433"/>
                  </a:cubicBezTo>
                  <a:cubicBezTo>
                    <a:pt x="102" y="436"/>
                    <a:pt x="101" y="437"/>
                    <a:pt x="97" y="441"/>
                  </a:cubicBezTo>
                  <a:cubicBezTo>
                    <a:pt x="95" y="443"/>
                    <a:pt x="95" y="443"/>
                    <a:pt x="81" y="457"/>
                  </a:cubicBezTo>
                  <a:cubicBezTo>
                    <a:pt x="79" y="455"/>
                    <a:pt x="77" y="453"/>
                    <a:pt x="76" y="452"/>
                  </a:cubicBezTo>
                  <a:cubicBezTo>
                    <a:pt x="74" y="449"/>
                    <a:pt x="76" y="447"/>
                    <a:pt x="76" y="446"/>
                  </a:cubicBezTo>
                  <a:cubicBezTo>
                    <a:pt x="76" y="445"/>
                    <a:pt x="77" y="444"/>
                    <a:pt x="78" y="443"/>
                  </a:cubicBezTo>
                  <a:cubicBezTo>
                    <a:pt x="78" y="442"/>
                    <a:pt x="76" y="441"/>
                    <a:pt x="75" y="441"/>
                  </a:cubicBezTo>
                  <a:cubicBezTo>
                    <a:pt x="74" y="442"/>
                    <a:pt x="69" y="448"/>
                    <a:pt x="68" y="449"/>
                  </a:cubicBezTo>
                  <a:cubicBezTo>
                    <a:pt x="78" y="460"/>
                    <a:pt x="84" y="466"/>
                    <a:pt x="94" y="475"/>
                  </a:cubicBezTo>
                  <a:cubicBezTo>
                    <a:pt x="95" y="475"/>
                    <a:pt x="102" y="470"/>
                    <a:pt x="103" y="469"/>
                  </a:cubicBezTo>
                  <a:cubicBezTo>
                    <a:pt x="103" y="468"/>
                    <a:pt x="102" y="467"/>
                    <a:pt x="101" y="467"/>
                  </a:cubicBezTo>
                  <a:moveTo>
                    <a:pt x="452" y="421"/>
                  </a:moveTo>
                  <a:cubicBezTo>
                    <a:pt x="453" y="420"/>
                    <a:pt x="453" y="420"/>
                    <a:pt x="454" y="419"/>
                  </a:cubicBezTo>
                  <a:cubicBezTo>
                    <a:pt x="456" y="417"/>
                    <a:pt x="458" y="416"/>
                    <a:pt x="462" y="419"/>
                  </a:cubicBezTo>
                  <a:cubicBezTo>
                    <a:pt x="463" y="420"/>
                    <a:pt x="466" y="423"/>
                    <a:pt x="467" y="424"/>
                  </a:cubicBezTo>
                  <a:cubicBezTo>
                    <a:pt x="465" y="427"/>
                    <a:pt x="463" y="429"/>
                    <a:pt x="461" y="432"/>
                  </a:cubicBezTo>
                  <a:cubicBezTo>
                    <a:pt x="461" y="433"/>
                    <a:pt x="462" y="434"/>
                    <a:pt x="464" y="434"/>
                  </a:cubicBezTo>
                  <a:cubicBezTo>
                    <a:pt x="466" y="431"/>
                    <a:pt x="468" y="430"/>
                    <a:pt x="471" y="426"/>
                  </a:cubicBezTo>
                  <a:cubicBezTo>
                    <a:pt x="472" y="427"/>
                    <a:pt x="479" y="433"/>
                    <a:pt x="480" y="433"/>
                  </a:cubicBezTo>
                  <a:cubicBezTo>
                    <a:pt x="481" y="434"/>
                    <a:pt x="481" y="435"/>
                    <a:pt x="480" y="436"/>
                  </a:cubicBezTo>
                  <a:cubicBezTo>
                    <a:pt x="479" y="438"/>
                    <a:pt x="478" y="440"/>
                    <a:pt x="475" y="442"/>
                  </a:cubicBezTo>
                  <a:cubicBezTo>
                    <a:pt x="471" y="447"/>
                    <a:pt x="464" y="443"/>
                    <a:pt x="462" y="442"/>
                  </a:cubicBezTo>
                  <a:cubicBezTo>
                    <a:pt x="461" y="442"/>
                    <a:pt x="460" y="443"/>
                    <a:pt x="460" y="445"/>
                  </a:cubicBezTo>
                  <a:cubicBezTo>
                    <a:pt x="463" y="447"/>
                    <a:pt x="469" y="450"/>
                    <a:pt x="471" y="452"/>
                  </a:cubicBezTo>
                  <a:cubicBezTo>
                    <a:pt x="481" y="441"/>
                    <a:pt x="486" y="435"/>
                    <a:pt x="492" y="426"/>
                  </a:cubicBezTo>
                  <a:cubicBezTo>
                    <a:pt x="492" y="426"/>
                    <a:pt x="491" y="425"/>
                    <a:pt x="490" y="425"/>
                  </a:cubicBezTo>
                  <a:cubicBezTo>
                    <a:pt x="489" y="425"/>
                    <a:pt x="489" y="425"/>
                    <a:pt x="489" y="426"/>
                  </a:cubicBezTo>
                  <a:cubicBezTo>
                    <a:pt x="486" y="429"/>
                    <a:pt x="484" y="427"/>
                    <a:pt x="480" y="424"/>
                  </a:cubicBezTo>
                  <a:cubicBezTo>
                    <a:pt x="478" y="422"/>
                    <a:pt x="473" y="418"/>
                    <a:pt x="468" y="414"/>
                  </a:cubicBezTo>
                  <a:cubicBezTo>
                    <a:pt x="462" y="410"/>
                    <a:pt x="462" y="409"/>
                    <a:pt x="464" y="406"/>
                  </a:cubicBezTo>
                  <a:cubicBezTo>
                    <a:pt x="464" y="406"/>
                    <a:pt x="464" y="406"/>
                    <a:pt x="464" y="405"/>
                  </a:cubicBezTo>
                  <a:cubicBezTo>
                    <a:pt x="464" y="404"/>
                    <a:pt x="463" y="403"/>
                    <a:pt x="462" y="403"/>
                  </a:cubicBezTo>
                  <a:cubicBezTo>
                    <a:pt x="458" y="409"/>
                    <a:pt x="454" y="414"/>
                    <a:pt x="450" y="419"/>
                  </a:cubicBezTo>
                  <a:cubicBezTo>
                    <a:pt x="450" y="419"/>
                    <a:pt x="452" y="420"/>
                    <a:pt x="452" y="421"/>
                  </a:cubicBezTo>
                  <a:moveTo>
                    <a:pt x="358" y="53"/>
                  </a:moveTo>
                  <a:cubicBezTo>
                    <a:pt x="363" y="55"/>
                    <a:pt x="369" y="57"/>
                    <a:pt x="375" y="61"/>
                  </a:cubicBezTo>
                  <a:cubicBezTo>
                    <a:pt x="376" y="60"/>
                    <a:pt x="377" y="58"/>
                    <a:pt x="377" y="58"/>
                  </a:cubicBezTo>
                  <a:cubicBezTo>
                    <a:pt x="376" y="57"/>
                    <a:pt x="376" y="57"/>
                    <a:pt x="375" y="56"/>
                  </a:cubicBezTo>
                  <a:cubicBezTo>
                    <a:pt x="372" y="54"/>
                    <a:pt x="373" y="53"/>
                    <a:pt x="375" y="48"/>
                  </a:cubicBezTo>
                  <a:cubicBezTo>
                    <a:pt x="376" y="45"/>
                    <a:pt x="379" y="39"/>
                    <a:pt x="382" y="34"/>
                  </a:cubicBezTo>
                  <a:cubicBezTo>
                    <a:pt x="383" y="30"/>
                    <a:pt x="385" y="27"/>
                    <a:pt x="389" y="28"/>
                  </a:cubicBezTo>
                  <a:cubicBezTo>
                    <a:pt x="389" y="28"/>
                    <a:pt x="390" y="29"/>
                    <a:pt x="390" y="29"/>
                  </a:cubicBezTo>
                  <a:cubicBezTo>
                    <a:pt x="391" y="29"/>
                    <a:pt x="392" y="27"/>
                    <a:pt x="392" y="26"/>
                  </a:cubicBezTo>
                  <a:cubicBezTo>
                    <a:pt x="387" y="24"/>
                    <a:pt x="380" y="21"/>
                    <a:pt x="374" y="18"/>
                  </a:cubicBezTo>
                  <a:cubicBezTo>
                    <a:pt x="373" y="18"/>
                    <a:pt x="372" y="20"/>
                    <a:pt x="373" y="21"/>
                  </a:cubicBezTo>
                  <a:cubicBezTo>
                    <a:pt x="373" y="21"/>
                    <a:pt x="374" y="21"/>
                    <a:pt x="374" y="22"/>
                  </a:cubicBezTo>
                  <a:cubicBezTo>
                    <a:pt x="378" y="24"/>
                    <a:pt x="376" y="27"/>
                    <a:pt x="375" y="30"/>
                  </a:cubicBezTo>
                  <a:cubicBezTo>
                    <a:pt x="373" y="33"/>
                    <a:pt x="370" y="41"/>
                    <a:pt x="368" y="45"/>
                  </a:cubicBezTo>
                  <a:cubicBezTo>
                    <a:pt x="366" y="51"/>
                    <a:pt x="365" y="51"/>
                    <a:pt x="361" y="50"/>
                  </a:cubicBezTo>
                  <a:cubicBezTo>
                    <a:pt x="361" y="50"/>
                    <a:pt x="360" y="50"/>
                    <a:pt x="359" y="50"/>
                  </a:cubicBezTo>
                  <a:cubicBezTo>
                    <a:pt x="359" y="50"/>
                    <a:pt x="358" y="52"/>
                    <a:pt x="358" y="53"/>
                  </a:cubicBezTo>
                  <a:moveTo>
                    <a:pt x="82" y="405"/>
                  </a:moveTo>
                  <a:cubicBezTo>
                    <a:pt x="79" y="401"/>
                    <a:pt x="75" y="396"/>
                    <a:pt x="71" y="390"/>
                  </a:cubicBezTo>
                  <a:cubicBezTo>
                    <a:pt x="70" y="389"/>
                    <a:pt x="69" y="390"/>
                    <a:pt x="68" y="391"/>
                  </a:cubicBezTo>
                  <a:cubicBezTo>
                    <a:pt x="69" y="392"/>
                    <a:pt x="69" y="393"/>
                    <a:pt x="69" y="393"/>
                  </a:cubicBezTo>
                  <a:cubicBezTo>
                    <a:pt x="71" y="396"/>
                    <a:pt x="70" y="397"/>
                    <a:pt x="65" y="400"/>
                  </a:cubicBezTo>
                  <a:cubicBezTo>
                    <a:pt x="62" y="402"/>
                    <a:pt x="56" y="406"/>
                    <a:pt x="52" y="409"/>
                  </a:cubicBezTo>
                  <a:cubicBezTo>
                    <a:pt x="48" y="411"/>
                    <a:pt x="45" y="413"/>
                    <a:pt x="43" y="410"/>
                  </a:cubicBezTo>
                  <a:cubicBezTo>
                    <a:pt x="43" y="409"/>
                    <a:pt x="42" y="409"/>
                    <a:pt x="42" y="408"/>
                  </a:cubicBezTo>
                  <a:cubicBezTo>
                    <a:pt x="41" y="408"/>
                    <a:pt x="39" y="409"/>
                    <a:pt x="39" y="410"/>
                  </a:cubicBezTo>
                  <a:cubicBezTo>
                    <a:pt x="42" y="414"/>
                    <a:pt x="46" y="421"/>
                    <a:pt x="50" y="426"/>
                  </a:cubicBezTo>
                  <a:cubicBezTo>
                    <a:pt x="51" y="427"/>
                    <a:pt x="52" y="426"/>
                    <a:pt x="52" y="425"/>
                  </a:cubicBezTo>
                  <a:cubicBezTo>
                    <a:pt x="52" y="424"/>
                    <a:pt x="52" y="424"/>
                    <a:pt x="51" y="423"/>
                  </a:cubicBezTo>
                  <a:cubicBezTo>
                    <a:pt x="49" y="419"/>
                    <a:pt x="53" y="417"/>
                    <a:pt x="56" y="416"/>
                  </a:cubicBezTo>
                  <a:cubicBezTo>
                    <a:pt x="58" y="414"/>
                    <a:pt x="65" y="409"/>
                    <a:pt x="69" y="407"/>
                  </a:cubicBezTo>
                  <a:cubicBezTo>
                    <a:pt x="74" y="403"/>
                    <a:pt x="75" y="403"/>
                    <a:pt x="78" y="406"/>
                  </a:cubicBezTo>
                  <a:cubicBezTo>
                    <a:pt x="78" y="406"/>
                    <a:pt x="78" y="407"/>
                    <a:pt x="79" y="407"/>
                  </a:cubicBezTo>
                  <a:cubicBezTo>
                    <a:pt x="80" y="407"/>
                    <a:pt x="81" y="406"/>
                    <a:pt x="82" y="405"/>
                  </a:cubicBezTo>
                  <a:moveTo>
                    <a:pt x="487" y="180"/>
                  </a:moveTo>
                  <a:cubicBezTo>
                    <a:pt x="492" y="180"/>
                    <a:pt x="496" y="179"/>
                    <a:pt x="498" y="178"/>
                  </a:cubicBezTo>
                  <a:cubicBezTo>
                    <a:pt x="499" y="176"/>
                    <a:pt x="498" y="175"/>
                    <a:pt x="497" y="175"/>
                  </a:cubicBezTo>
                  <a:cubicBezTo>
                    <a:pt x="497" y="175"/>
                    <a:pt x="495" y="175"/>
                    <a:pt x="494" y="175"/>
                  </a:cubicBezTo>
                  <a:cubicBezTo>
                    <a:pt x="493" y="175"/>
                    <a:pt x="491" y="175"/>
                    <a:pt x="489" y="174"/>
                  </a:cubicBezTo>
                  <a:cubicBezTo>
                    <a:pt x="488" y="173"/>
                    <a:pt x="486" y="171"/>
                    <a:pt x="486" y="169"/>
                  </a:cubicBezTo>
                  <a:cubicBezTo>
                    <a:pt x="485" y="168"/>
                    <a:pt x="484" y="166"/>
                    <a:pt x="484" y="165"/>
                  </a:cubicBezTo>
                  <a:cubicBezTo>
                    <a:pt x="483" y="162"/>
                    <a:pt x="484" y="161"/>
                    <a:pt x="489" y="159"/>
                  </a:cubicBezTo>
                  <a:cubicBezTo>
                    <a:pt x="493" y="157"/>
                    <a:pt x="498" y="154"/>
                    <a:pt x="503" y="152"/>
                  </a:cubicBezTo>
                  <a:cubicBezTo>
                    <a:pt x="506" y="150"/>
                    <a:pt x="510" y="148"/>
                    <a:pt x="512" y="151"/>
                  </a:cubicBezTo>
                  <a:cubicBezTo>
                    <a:pt x="512" y="152"/>
                    <a:pt x="512" y="152"/>
                    <a:pt x="513" y="153"/>
                  </a:cubicBezTo>
                  <a:cubicBezTo>
                    <a:pt x="514" y="153"/>
                    <a:pt x="515" y="152"/>
                    <a:pt x="516" y="151"/>
                  </a:cubicBezTo>
                  <a:cubicBezTo>
                    <a:pt x="514" y="147"/>
                    <a:pt x="511" y="141"/>
                    <a:pt x="507" y="135"/>
                  </a:cubicBezTo>
                  <a:cubicBezTo>
                    <a:pt x="506" y="135"/>
                    <a:pt x="504" y="136"/>
                    <a:pt x="504" y="137"/>
                  </a:cubicBezTo>
                  <a:cubicBezTo>
                    <a:pt x="505" y="137"/>
                    <a:pt x="505" y="137"/>
                    <a:pt x="505" y="138"/>
                  </a:cubicBezTo>
                  <a:cubicBezTo>
                    <a:pt x="507" y="142"/>
                    <a:pt x="503" y="143"/>
                    <a:pt x="500" y="145"/>
                  </a:cubicBezTo>
                  <a:cubicBezTo>
                    <a:pt x="497" y="146"/>
                    <a:pt x="490" y="150"/>
                    <a:pt x="486" y="152"/>
                  </a:cubicBezTo>
                  <a:cubicBezTo>
                    <a:pt x="480" y="155"/>
                    <a:pt x="479" y="155"/>
                    <a:pt x="477" y="153"/>
                  </a:cubicBezTo>
                  <a:cubicBezTo>
                    <a:pt x="477" y="152"/>
                    <a:pt x="476" y="152"/>
                    <a:pt x="476" y="151"/>
                  </a:cubicBezTo>
                  <a:cubicBezTo>
                    <a:pt x="475" y="151"/>
                    <a:pt x="474" y="152"/>
                    <a:pt x="473" y="153"/>
                  </a:cubicBezTo>
                  <a:cubicBezTo>
                    <a:pt x="476" y="158"/>
                    <a:pt x="482" y="169"/>
                    <a:pt x="487" y="180"/>
                  </a:cubicBezTo>
                  <a:moveTo>
                    <a:pt x="445" y="114"/>
                  </a:moveTo>
                  <a:cubicBezTo>
                    <a:pt x="446" y="113"/>
                    <a:pt x="447" y="112"/>
                    <a:pt x="448" y="112"/>
                  </a:cubicBezTo>
                  <a:cubicBezTo>
                    <a:pt x="448" y="113"/>
                    <a:pt x="449" y="113"/>
                    <a:pt x="449" y="113"/>
                  </a:cubicBezTo>
                  <a:cubicBezTo>
                    <a:pt x="452" y="116"/>
                    <a:pt x="453" y="116"/>
                    <a:pt x="458" y="111"/>
                  </a:cubicBezTo>
                  <a:cubicBezTo>
                    <a:pt x="462" y="109"/>
                    <a:pt x="468" y="103"/>
                    <a:pt x="470" y="101"/>
                  </a:cubicBezTo>
                  <a:cubicBezTo>
                    <a:pt x="473" y="99"/>
                    <a:pt x="476" y="97"/>
                    <a:pt x="474" y="94"/>
                  </a:cubicBezTo>
                  <a:cubicBezTo>
                    <a:pt x="473" y="93"/>
                    <a:pt x="473" y="93"/>
                    <a:pt x="473" y="92"/>
                  </a:cubicBezTo>
                  <a:cubicBezTo>
                    <a:pt x="473" y="91"/>
                    <a:pt x="474" y="90"/>
                    <a:pt x="475" y="90"/>
                  </a:cubicBezTo>
                  <a:cubicBezTo>
                    <a:pt x="479" y="95"/>
                    <a:pt x="484" y="101"/>
                    <a:pt x="487" y="105"/>
                  </a:cubicBezTo>
                  <a:cubicBezTo>
                    <a:pt x="487" y="106"/>
                    <a:pt x="486" y="107"/>
                    <a:pt x="485" y="107"/>
                  </a:cubicBezTo>
                  <a:cubicBezTo>
                    <a:pt x="484" y="107"/>
                    <a:pt x="484" y="106"/>
                    <a:pt x="484" y="106"/>
                  </a:cubicBezTo>
                  <a:cubicBezTo>
                    <a:pt x="481" y="103"/>
                    <a:pt x="478" y="105"/>
                    <a:pt x="475" y="108"/>
                  </a:cubicBezTo>
                  <a:cubicBezTo>
                    <a:pt x="470" y="111"/>
                    <a:pt x="465" y="115"/>
                    <a:pt x="463" y="117"/>
                  </a:cubicBezTo>
                  <a:cubicBezTo>
                    <a:pt x="458" y="121"/>
                    <a:pt x="457" y="122"/>
                    <a:pt x="459" y="125"/>
                  </a:cubicBezTo>
                  <a:cubicBezTo>
                    <a:pt x="459" y="126"/>
                    <a:pt x="460" y="126"/>
                    <a:pt x="460" y="127"/>
                  </a:cubicBezTo>
                  <a:cubicBezTo>
                    <a:pt x="460" y="128"/>
                    <a:pt x="458" y="129"/>
                    <a:pt x="457" y="129"/>
                  </a:cubicBezTo>
                  <a:cubicBezTo>
                    <a:pt x="453" y="123"/>
                    <a:pt x="449" y="118"/>
                    <a:pt x="445" y="114"/>
                  </a:cubicBezTo>
                  <a:moveTo>
                    <a:pt x="362" y="483"/>
                  </a:moveTo>
                  <a:cubicBezTo>
                    <a:pt x="356" y="485"/>
                    <a:pt x="350" y="489"/>
                    <a:pt x="349" y="490"/>
                  </a:cubicBezTo>
                  <a:cubicBezTo>
                    <a:pt x="350" y="493"/>
                    <a:pt x="350" y="497"/>
                    <a:pt x="351" y="500"/>
                  </a:cubicBezTo>
                  <a:cubicBezTo>
                    <a:pt x="352" y="500"/>
                    <a:pt x="355" y="500"/>
                    <a:pt x="355" y="499"/>
                  </a:cubicBezTo>
                  <a:cubicBezTo>
                    <a:pt x="355" y="498"/>
                    <a:pt x="354" y="496"/>
                    <a:pt x="355" y="493"/>
                  </a:cubicBezTo>
                  <a:cubicBezTo>
                    <a:pt x="356" y="490"/>
                    <a:pt x="359" y="488"/>
                    <a:pt x="362" y="487"/>
                  </a:cubicBezTo>
                  <a:cubicBezTo>
                    <a:pt x="366" y="486"/>
                    <a:pt x="375" y="483"/>
                    <a:pt x="381" y="496"/>
                  </a:cubicBezTo>
                  <a:cubicBezTo>
                    <a:pt x="387" y="509"/>
                    <a:pt x="379" y="516"/>
                    <a:pt x="374" y="518"/>
                  </a:cubicBezTo>
                  <a:cubicBezTo>
                    <a:pt x="370" y="519"/>
                    <a:pt x="366" y="518"/>
                    <a:pt x="364" y="517"/>
                  </a:cubicBezTo>
                  <a:cubicBezTo>
                    <a:pt x="362" y="516"/>
                    <a:pt x="361" y="514"/>
                    <a:pt x="360" y="513"/>
                  </a:cubicBezTo>
                  <a:cubicBezTo>
                    <a:pt x="359" y="513"/>
                    <a:pt x="357" y="514"/>
                    <a:pt x="357" y="515"/>
                  </a:cubicBezTo>
                  <a:cubicBezTo>
                    <a:pt x="359" y="518"/>
                    <a:pt x="360" y="521"/>
                    <a:pt x="362" y="524"/>
                  </a:cubicBezTo>
                  <a:cubicBezTo>
                    <a:pt x="363" y="524"/>
                    <a:pt x="370" y="523"/>
                    <a:pt x="376" y="520"/>
                  </a:cubicBezTo>
                  <a:cubicBezTo>
                    <a:pt x="383" y="518"/>
                    <a:pt x="389" y="513"/>
                    <a:pt x="391" y="505"/>
                  </a:cubicBezTo>
                  <a:cubicBezTo>
                    <a:pt x="392" y="498"/>
                    <a:pt x="389" y="490"/>
                    <a:pt x="382" y="485"/>
                  </a:cubicBezTo>
                  <a:cubicBezTo>
                    <a:pt x="375" y="479"/>
                    <a:pt x="367" y="481"/>
                    <a:pt x="362" y="483"/>
                  </a:cubicBezTo>
                  <a:moveTo>
                    <a:pt x="309" y="38"/>
                  </a:moveTo>
                  <a:cubicBezTo>
                    <a:pt x="309" y="38"/>
                    <a:pt x="312" y="41"/>
                    <a:pt x="321" y="43"/>
                  </a:cubicBezTo>
                  <a:cubicBezTo>
                    <a:pt x="329" y="44"/>
                    <a:pt x="336" y="41"/>
                    <a:pt x="337" y="34"/>
                  </a:cubicBezTo>
                  <a:cubicBezTo>
                    <a:pt x="339" y="27"/>
                    <a:pt x="333" y="23"/>
                    <a:pt x="329" y="20"/>
                  </a:cubicBezTo>
                  <a:cubicBezTo>
                    <a:pt x="324" y="16"/>
                    <a:pt x="322" y="14"/>
                    <a:pt x="322" y="11"/>
                  </a:cubicBezTo>
                  <a:cubicBezTo>
                    <a:pt x="322" y="9"/>
                    <a:pt x="325" y="5"/>
                    <a:pt x="331" y="7"/>
                  </a:cubicBezTo>
                  <a:cubicBezTo>
                    <a:pt x="337" y="9"/>
                    <a:pt x="337" y="15"/>
                    <a:pt x="337" y="16"/>
                  </a:cubicBezTo>
                  <a:cubicBezTo>
                    <a:pt x="338" y="17"/>
                    <a:pt x="339" y="17"/>
                    <a:pt x="340" y="16"/>
                  </a:cubicBezTo>
                  <a:cubicBezTo>
                    <a:pt x="341" y="14"/>
                    <a:pt x="341" y="8"/>
                    <a:pt x="341" y="7"/>
                  </a:cubicBezTo>
                  <a:cubicBezTo>
                    <a:pt x="339" y="6"/>
                    <a:pt x="337" y="5"/>
                    <a:pt x="331" y="3"/>
                  </a:cubicBezTo>
                  <a:cubicBezTo>
                    <a:pt x="318" y="0"/>
                    <a:pt x="315" y="9"/>
                    <a:pt x="314" y="13"/>
                  </a:cubicBezTo>
                  <a:cubicBezTo>
                    <a:pt x="314" y="16"/>
                    <a:pt x="316" y="20"/>
                    <a:pt x="323" y="25"/>
                  </a:cubicBezTo>
                  <a:cubicBezTo>
                    <a:pt x="328" y="29"/>
                    <a:pt x="330" y="31"/>
                    <a:pt x="329" y="35"/>
                  </a:cubicBezTo>
                  <a:cubicBezTo>
                    <a:pt x="328" y="38"/>
                    <a:pt x="326" y="40"/>
                    <a:pt x="321" y="39"/>
                  </a:cubicBezTo>
                  <a:cubicBezTo>
                    <a:pt x="313" y="37"/>
                    <a:pt x="314" y="32"/>
                    <a:pt x="314" y="28"/>
                  </a:cubicBezTo>
                  <a:cubicBezTo>
                    <a:pt x="313" y="27"/>
                    <a:pt x="311" y="27"/>
                    <a:pt x="310" y="27"/>
                  </a:cubicBezTo>
                  <a:cubicBezTo>
                    <a:pt x="310" y="29"/>
                    <a:pt x="309" y="34"/>
                    <a:pt x="309" y="38"/>
                  </a:cubicBezTo>
                  <a:moveTo>
                    <a:pt x="58" y="366"/>
                  </a:moveTo>
                  <a:cubicBezTo>
                    <a:pt x="58" y="366"/>
                    <a:pt x="58" y="361"/>
                    <a:pt x="55" y="354"/>
                  </a:cubicBezTo>
                  <a:cubicBezTo>
                    <a:pt x="52" y="346"/>
                    <a:pt x="45" y="342"/>
                    <a:pt x="39" y="345"/>
                  </a:cubicBezTo>
                  <a:cubicBezTo>
                    <a:pt x="32" y="347"/>
                    <a:pt x="32" y="354"/>
                    <a:pt x="32" y="360"/>
                  </a:cubicBezTo>
                  <a:cubicBezTo>
                    <a:pt x="31" y="366"/>
                    <a:pt x="31" y="369"/>
                    <a:pt x="28" y="370"/>
                  </a:cubicBezTo>
                  <a:cubicBezTo>
                    <a:pt x="26" y="371"/>
                    <a:pt x="22" y="371"/>
                    <a:pt x="20" y="365"/>
                  </a:cubicBezTo>
                  <a:cubicBezTo>
                    <a:pt x="18" y="358"/>
                    <a:pt x="23" y="356"/>
                    <a:pt x="24" y="355"/>
                  </a:cubicBezTo>
                  <a:cubicBezTo>
                    <a:pt x="24" y="354"/>
                    <a:pt x="24" y="353"/>
                    <a:pt x="22" y="352"/>
                  </a:cubicBezTo>
                  <a:cubicBezTo>
                    <a:pt x="20" y="353"/>
                    <a:pt x="15" y="356"/>
                    <a:pt x="14" y="356"/>
                  </a:cubicBezTo>
                  <a:cubicBezTo>
                    <a:pt x="15" y="358"/>
                    <a:pt x="15" y="361"/>
                    <a:pt x="17" y="367"/>
                  </a:cubicBezTo>
                  <a:cubicBezTo>
                    <a:pt x="22" y="379"/>
                    <a:pt x="30" y="378"/>
                    <a:pt x="34" y="375"/>
                  </a:cubicBezTo>
                  <a:cubicBezTo>
                    <a:pt x="37" y="373"/>
                    <a:pt x="39" y="370"/>
                    <a:pt x="39" y="361"/>
                  </a:cubicBezTo>
                  <a:cubicBezTo>
                    <a:pt x="39" y="355"/>
                    <a:pt x="40" y="352"/>
                    <a:pt x="44" y="351"/>
                  </a:cubicBezTo>
                  <a:cubicBezTo>
                    <a:pt x="47" y="350"/>
                    <a:pt x="50" y="351"/>
                    <a:pt x="52" y="355"/>
                  </a:cubicBezTo>
                  <a:cubicBezTo>
                    <a:pt x="55" y="363"/>
                    <a:pt x="50" y="365"/>
                    <a:pt x="47" y="367"/>
                  </a:cubicBezTo>
                  <a:cubicBezTo>
                    <a:pt x="46" y="369"/>
                    <a:pt x="47" y="370"/>
                    <a:pt x="48" y="371"/>
                  </a:cubicBezTo>
                  <a:cubicBezTo>
                    <a:pt x="50" y="370"/>
                    <a:pt x="54" y="368"/>
                    <a:pt x="58" y="366"/>
                  </a:cubicBezTo>
                  <a:moveTo>
                    <a:pt x="157" y="472"/>
                  </a:moveTo>
                  <a:cubicBezTo>
                    <a:pt x="155" y="473"/>
                    <a:pt x="155" y="474"/>
                    <a:pt x="155" y="475"/>
                  </a:cubicBezTo>
                  <a:cubicBezTo>
                    <a:pt x="155" y="475"/>
                    <a:pt x="155" y="475"/>
                    <a:pt x="156" y="476"/>
                  </a:cubicBezTo>
                  <a:cubicBezTo>
                    <a:pt x="158" y="478"/>
                    <a:pt x="158" y="479"/>
                    <a:pt x="155" y="481"/>
                  </a:cubicBezTo>
                  <a:cubicBezTo>
                    <a:pt x="153" y="483"/>
                    <a:pt x="152" y="483"/>
                    <a:pt x="151" y="484"/>
                  </a:cubicBezTo>
                  <a:cubicBezTo>
                    <a:pt x="150" y="482"/>
                    <a:pt x="141" y="477"/>
                    <a:pt x="139" y="476"/>
                  </a:cubicBezTo>
                  <a:cubicBezTo>
                    <a:pt x="139" y="475"/>
                    <a:pt x="139" y="475"/>
                    <a:pt x="140" y="472"/>
                  </a:cubicBezTo>
                  <a:cubicBezTo>
                    <a:pt x="140" y="469"/>
                    <a:pt x="141" y="467"/>
                    <a:pt x="144" y="468"/>
                  </a:cubicBezTo>
                  <a:cubicBezTo>
                    <a:pt x="144" y="469"/>
                    <a:pt x="145" y="469"/>
                    <a:pt x="145" y="469"/>
                  </a:cubicBezTo>
                  <a:cubicBezTo>
                    <a:pt x="146" y="469"/>
                    <a:pt x="147" y="467"/>
                    <a:pt x="147" y="466"/>
                  </a:cubicBezTo>
                  <a:cubicBezTo>
                    <a:pt x="144" y="465"/>
                    <a:pt x="139" y="461"/>
                    <a:pt x="133" y="457"/>
                  </a:cubicBezTo>
                  <a:cubicBezTo>
                    <a:pt x="131" y="457"/>
                    <a:pt x="131" y="459"/>
                    <a:pt x="131" y="460"/>
                  </a:cubicBezTo>
                  <a:cubicBezTo>
                    <a:pt x="131" y="460"/>
                    <a:pt x="132" y="460"/>
                    <a:pt x="132" y="461"/>
                  </a:cubicBezTo>
                  <a:cubicBezTo>
                    <a:pt x="135" y="463"/>
                    <a:pt x="133" y="467"/>
                    <a:pt x="133" y="469"/>
                  </a:cubicBezTo>
                  <a:cubicBezTo>
                    <a:pt x="133" y="472"/>
                    <a:pt x="127" y="500"/>
                    <a:pt x="127" y="500"/>
                  </a:cubicBezTo>
                  <a:cubicBezTo>
                    <a:pt x="127" y="501"/>
                    <a:pt x="127" y="501"/>
                    <a:pt x="127" y="501"/>
                  </a:cubicBezTo>
                  <a:cubicBezTo>
                    <a:pt x="128" y="501"/>
                    <a:pt x="132" y="503"/>
                    <a:pt x="133" y="503"/>
                  </a:cubicBezTo>
                  <a:cubicBezTo>
                    <a:pt x="135" y="501"/>
                    <a:pt x="153" y="488"/>
                    <a:pt x="158" y="484"/>
                  </a:cubicBezTo>
                  <a:cubicBezTo>
                    <a:pt x="163" y="480"/>
                    <a:pt x="164" y="481"/>
                    <a:pt x="166" y="481"/>
                  </a:cubicBezTo>
                  <a:cubicBezTo>
                    <a:pt x="167" y="481"/>
                    <a:pt x="167" y="482"/>
                    <a:pt x="167" y="482"/>
                  </a:cubicBezTo>
                  <a:cubicBezTo>
                    <a:pt x="168" y="481"/>
                    <a:pt x="169" y="480"/>
                    <a:pt x="169" y="479"/>
                  </a:cubicBezTo>
                  <a:cubicBezTo>
                    <a:pt x="164" y="477"/>
                    <a:pt x="158" y="473"/>
                    <a:pt x="157" y="472"/>
                  </a:cubicBezTo>
                  <a:moveTo>
                    <a:pt x="136" y="496"/>
                  </a:moveTo>
                  <a:cubicBezTo>
                    <a:pt x="136" y="496"/>
                    <a:pt x="136" y="496"/>
                    <a:pt x="135" y="496"/>
                  </a:cubicBezTo>
                  <a:cubicBezTo>
                    <a:pt x="135" y="496"/>
                    <a:pt x="135" y="495"/>
                    <a:pt x="135" y="495"/>
                  </a:cubicBezTo>
                  <a:cubicBezTo>
                    <a:pt x="138" y="479"/>
                    <a:pt x="138" y="479"/>
                    <a:pt x="138" y="479"/>
                  </a:cubicBezTo>
                  <a:cubicBezTo>
                    <a:pt x="149" y="486"/>
                    <a:pt x="149" y="486"/>
                    <a:pt x="149" y="486"/>
                  </a:cubicBezTo>
                  <a:cubicBezTo>
                    <a:pt x="136" y="496"/>
                    <a:pt x="136" y="496"/>
                    <a:pt x="136" y="496"/>
                  </a:cubicBezTo>
                  <a:moveTo>
                    <a:pt x="420" y="449"/>
                  </a:moveTo>
                  <a:cubicBezTo>
                    <a:pt x="421" y="448"/>
                    <a:pt x="427" y="443"/>
                    <a:pt x="430" y="439"/>
                  </a:cubicBezTo>
                  <a:cubicBezTo>
                    <a:pt x="431" y="439"/>
                    <a:pt x="433" y="441"/>
                    <a:pt x="432" y="442"/>
                  </a:cubicBezTo>
                  <a:cubicBezTo>
                    <a:pt x="432" y="442"/>
                    <a:pt x="432" y="442"/>
                    <a:pt x="431" y="443"/>
                  </a:cubicBezTo>
                  <a:cubicBezTo>
                    <a:pt x="430" y="445"/>
                    <a:pt x="430" y="446"/>
                    <a:pt x="431" y="452"/>
                  </a:cubicBezTo>
                  <a:cubicBezTo>
                    <a:pt x="433" y="457"/>
                    <a:pt x="439" y="479"/>
                    <a:pt x="440" y="481"/>
                  </a:cubicBezTo>
                  <a:cubicBezTo>
                    <a:pt x="440" y="482"/>
                    <a:pt x="437" y="486"/>
                    <a:pt x="437" y="486"/>
                  </a:cubicBezTo>
                  <a:cubicBezTo>
                    <a:pt x="436" y="486"/>
                    <a:pt x="436" y="487"/>
                    <a:pt x="436" y="486"/>
                  </a:cubicBezTo>
                  <a:cubicBezTo>
                    <a:pt x="435" y="486"/>
                    <a:pt x="411" y="471"/>
                    <a:pt x="409" y="469"/>
                  </a:cubicBezTo>
                  <a:cubicBezTo>
                    <a:pt x="407" y="468"/>
                    <a:pt x="403" y="466"/>
                    <a:pt x="401" y="467"/>
                  </a:cubicBezTo>
                  <a:cubicBezTo>
                    <a:pt x="400" y="468"/>
                    <a:pt x="400" y="468"/>
                    <a:pt x="399" y="468"/>
                  </a:cubicBezTo>
                  <a:cubicBezTo>
                    <a:pt x="398" y="468"/>
                    <a:pt x="397" y="467"/>
                    <a:pt x="397" y="465"/>
                  </a:cubicBezTo>
                  <a:cubicBezTo>
                    <a:pt x="404" y="461"/>
                    <a:pt x="409" y="457"/>
                    <a:pt x="411" y="456"/>
                  </a:cubicBezTo>
                  <a:cubicBezTo>
                    <a:pt x="412" y="456"/>
                    <a:pt x="413" y="457"/>
                    <a:pt x="413" y="458"/>
                  </a:cubicBezTo>
                  <a:cubicBezTo>
                    <a:pt x="412" y="459"/>
                    <a:pt x="412" y="459"/>
                    <a:pt x="412" y="459"/>
                  </a:cubicBezTo>
                  <a:cubicBezTo>
                    <a:pt x="409" y="461"/>
                    <a:pt x="411" y="463"/>
                    <a:pt x="414" y="464"/>
                  </a:cubicBezTo>
                  <a:cubicBezTo>
                    <a:pt x="416" y="466"/>
                    <a:pt x="416" y="466"/>
                    <a:pt x="417" y="466"/>
                  </a:cubicBezTo>
                  <a:cubicBezTo>
                    <a:pt x="418" y="465"/>
                    <a:pt x="427" y="458"/>
                    <a:pt x="429" y="457"/>
                  </a:cubicBezTo>
                  <a:cubicBezTo>
                    <a:pt x="428" y="456"/>
                    <a:pt x="428" y="456"/>
                    <a:pt x="427" y="453"/>
                  </a:cubicBezTo>
                  <a:cubicBezTo>
                    <a:pt x="426" y="450"/>
                    <a:pt x="425" y="449"/>
                    <a:pt x="423" y="450"/>
                  </a:cubicBezTo>
                  <a:cubicBezTo>
                    <a:pt x="422" y="451"/>
                    <a:pt x="422" y="451"/>
                    <a:pt x="422" y="451"/>
                  </a:cubicBezTo>
                  <a:cubicBezTo>
                    <a:pt x="421" y="451"/>
                    <a:pt x="420" y="450"/>
                    <a:pt x="420" y="449"/>
                  </a:cubicBezTo>
                  <a:moveTo>
                    <a:pt x="434" y="476"/>
                  </a:moveTo>
                  <a:cubicBezTo>
                    <a:pt x="430" y="460"/>
                    <a:pt x="430" y="460"/>
                    <a:pt x="430" y="460"/>
                  </a:cubicBezTo>
                  <a:cubicBezTo>
                    <a:pt x="420" y="468"/>
                    <a:pt x="420" y="468"/>
                    <a:pt x="420" y="468"/>
                  </a:cubicBezTo>
                  <a:cubicBezTo>
                    <a:pt x="434" y="477"/>
                    <a:pt x="434" y="477"/>
                    <a:pt x="434" y="477"/>
                  </a:cubicBezTo>
                  <a:cubicBezTo>
                    <a:pt x="434" y="477"/>
                    <a:pt x="434" y="477"/>
                    <a:pt x="434" y="477"/>
                  </a:cubicBezTo>
                  <a:cubicBezTo>
                    <a:pt x="434" y="477"/>
                    <a:pt x="434" y="476"/>
                    <a:pt x="434" y="476"/>
                  </a:cubicBezTo>
                </a:path>
              </a:pathLst>
            </a:custGeom>
            <a:solidFill>
              <a:srgbClr val="FFFFFF"/>
            </a:solidFill>
            <a:ln w="9525">
              <a:noFill/>
              <a:round/>
              <a:headEnd/>
              <a:tailEnd/>
            </a:ln>
          </p:spPr>
          <p:txBody>
            <a:bodyPr/>
            <a:lstStyle/>
            <a:p>
              <a:endParaRPr lang="da-DK" dirty="0"/>
            </a:p>
          </p:txBody>
        </p:sp>
        <p:sp>
          <p:nvSpPr>
            <p:cNvPr id="9" name="Freeform 12"/>
            <p:cNvSpPr>
              <a:spLocks noEditPoints="1"/>
            </p:cNvSpPr>
            <p:nvPr/>
          </p:nvSpPr>
          <p:spPr bwMode="auto">
            <a:xfrm>
              <a:off x="18462" y="853"/>
              <a:ext cx="370" cy="710"/>
            </a:xfrm>
            <a:custGeom>
              <a:avLst/>
              <a:gdLst>
                <a:gd name="T0" fmla="*/ 1264 w 185"/>
                <a:gd name="T1" fmla="*/ 4144 h 355"/>
                <a:gd name="T2" fmla="*/ 1088 w 185"/>
                <a:gd name="T3" fmla="*/ 4640 h 355"/>
                <a:gd name="T4" fmla="*/ 464 w 185"/>
                <a:gd name="T5" fmla="*/ 4400 h 355"/>
                <a:gd name="T6" fmla="*/ 1968 w 185"/>
                <a:gd name="T7" fmla="*/ 3552 h 355"/>
                <a:gd name="T8" fmla="*/ 1472 w 185"/>
                <a:gd name="T9" fmla="*/ 3152 h 355"/>
                <a:gd name="T10" fmla="*/ 1888 w 185"/>
                <a:gd name="T11" fmla="*/ 5152 h 355"/>
                <a:gd name="T12" fmla="*/ 1392 w 185"/>
                <a:gd name="T13" fmla="*/ 4896 h 355"/>
                <a:gd name="T14" fmla="*/ 1184 w 185"/>
                <a:gd name="T15" fmla="*/ 5520 h 355"/>
                <a:gd name="T16" fmla="*/ 624 w 185"/>
                <a:gd name="T17" fmla="*/ 5184 h 355"/>
                <a:gd name="T18" fmla="*/ 1248 w 185"/>
                <a:gd name="T19" fmla="*/ 5680 h 355"/>
                <a:gd name="T20" fmla="*/ 368 w 185"/>
                <a:gd name="T21" fmla="*/ 672 h 355"/>
                <a:gd name="T22" fmla="*/ 224 w 185"/>
                <a:gd name="T23" fmla="*/ 656 h 355"/>
                <a:gd name="T24" fmla="*/ 256 w 185"/>
                <a:gd name="T25" fmla="*/ 896 h 355"/>
                <a:gd name="T26" fmla="*/ 1040 w 185"/>
                <a:gd name="T27" fmla="*/ 48 h 355"/>
                <a:gd name="T28" fmla="*/ 0 w 185"/>
                <a:gd name="T29" fmla="*/ 464 h 355"/>
                <a:gd name="T30" fmla="*/ 768 w 185"/>
                <a:gd name="T31" fmla="*/ 480 h 355"/>
                <a:gd name="T32" fmla="*/ 768 w 185"/>
                <a:gd name="T33" fmla="*/ 656 h 355"/>
                <a:gd name="T34" fmla="*/ 496 w 185"/>
                <a:gd name="T35" fmla="*/ 720 h 355"/>
                <a:gd name="T36" fmla="*/ 1328 w 185"/>
                <a:gd name="T37" fmla="*/ 592 h 355"/>
                <a:gd name="T38" fmla="*/ 2464 w 185"/>
                <a:gd name="T39" fmla="*/ 1168 h 355"/>
                <a:gd name="T40" fmla="*/ 96 w 185"/>
                <a:gd name="T41" fmla="*/ 3024 h 355"/>
                <a:gd name="T42" fmla="*/ 1008 w 185"/>
                <a:gd name="T43" fmla="*/ 3152 h 355"/>
                <a:gd name="T44" fmla="*/ 1136 w 185"/>
                <a:gd name="T45" fmla="*/ 2592 h 355"/>
                <a:gd name="T46" fmla="*/ 1712 w 185"/>
                <a:gd name="T47" fmla="*/ 208 h 355"/>
                <a:gd name="T48" fmla="*/ 624 w 185"/>
                <a:gd name="T49" fmla="*/ 176 h 355"/>
                <a:gd name="T50" fmla="*/ 656 w 185"/>
                <a:gd name="T51" fmla="*/ 304 h 355"/>
                <a:gd name="T52" fmla="*/ 624 w 185"/>
                <a:gd name="T53" fmla="*/ 176 h 355"/>
                <a:gd name="T54" fmla="*/ 1536 w 185"/>
                <a:gd name="T55" fmla="*/ 1296 h 355"/>
                <a:gd name="T56" fmla="*/ 960 w 185"/>
                <a:gd name="T57" fmla="*/ 1296 h 355"/>
                <a:gd name="T58" fmla="*/ 1088 w 185"/>
                <a:gd name="T59" fmla="*/ 2176 h 355"/>
                <a:gd name="T60" fmla="*/ 1440 w 185"/>
                <a:gd name="T61" fmla="*/ 1408 h 355"/>
                <a:gd name="T62" fmla="*/ 1104 w 185"/>
                <a:gd name="T63" fmla="*/ 2784 h 355"/>
                <a:gd name="T64" fmla="*/ 1360 w 185"/>
                <a:gd name="T65" fmla="*/ 3808 h 355"/>
                <a:gd name="T66" fmla="*/ 1152 w 185"/>
                <a:gd name="T67" fmla="*/ 4288 h 355"/>
                <a:gd name="T68" fmla="*/ 1344 w 185"/>
                <a:gd name="T69" fmla="*/ 4256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355"/>
                <a:gd name="T107" fmla="*/ 185 w 18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355">
                  <a:moveTo>
                    <a:pt x="147" y="221"/>
                  </a:moveTo>
                  <a:cubicBezTo>
                    <a:pt x="147" y="238"/>
                    <a:pt x="134" y="249"/>
                    <a:pt x="79" y="259"/>
                  </a:cubicBezTo>
                  <a:cubicBezTo>
                    <a:pt x="57" y="263"/>
                    <a:pt x="50" y="268"/>
                    <a:pt x="50" y="275"/>
                  </a:cubicBezTo>
                  <a:cubicBezTo>
                    <a:pt x="50" y="281"/>
                    <a:pt x="56" y="287"/>
                    <a:pt x="68" y="290"/>
                  </a:cubicBezTo>
                  <a:cubicBezTo>
                    <a:pt x="69" y="304"/>
                    <a:pt x="69" y="304"/>
                    <a:pt x="69" y="304"/>
                  </a:cubicBezTo>
                  <a:cubicBezTo>
                    <a:pt x="45" y="299"/>
                    <a:pt x="29" y="288"/>
                    <a:pt x="29" y="275"/>
                  </a:cubicBezTo>
                  <a:cubicBezTo>
                    <a:pt x="29" y="263"/>
                    <a:pt x="36" y="253"/>
                    <a:pt x="77" y="244"/>
                  </a:cubicBezTo>
                  <a:cubicBezTo>
                    <a:pt x="114" y="236"/>
                    <a:pt x="125" y="232"/>
                    <a:pt x="123" y="222"/>
                  </a:cubicBezTo>
                  <a:cubicBezTo>
                    <a:pt x="123" y="214"/>
                    <a:pt x="112" y="210"/>
                    <a:pt x="92" y="210"/>
                  </a:cubicBezTo>
                  <a:cubicBezTo>
                    <a:pt x="92" y="197"/>
                    <a:pt x="92" y="197"/>
                    <a:pt x="92" y="197"/>
                  </a:cubicBezTo>
                  <a:cubicBezTo>
                    <a:pt x="132" y="197"/>
                    <a:pt x="147" y="208"/>
                    <a:pt x="147" y="221"/>
                  </a:cubicBezTo>
                  <a:close/>
                  <a:moveTo>
                    <a:pt x="118" y="322"/>
                  </a:moveTo>
                  <a:cubicBezTo>
                    <a:pt x="118" y="306"/>
                    <a:pt x="106" y="297"/>
                    <a:pt x="87" y="293"/>
                  </a:cubicBezTo>
                  <a:cubicBezTo>
                    <a:pt x="87" y="306"/>
                    <a:pt x="87" y="306"/>
                    <a:pt x="87" y="306"/>
                  </a:cubicBezTo>
                  <a:cubicBezTo>
                    <a:pt x="95" y="309"/>
                    <a:pt x="102" y="314"/>
                    <a:pt x="102" y="323"/>
                  </a:cubicBezTo>
                  <a:cubicBezTo>
                    <a:pt x="102" y="334"/>
                    <a:pt x="91" y="345"/>
                    <a:pt x="74" y="345"/>
                  </a:cubicBezTo>
                  <a:cubicBezTo>
                    <a:pt x="51" y="345"/>
                    <a:pt x="44" y="334"/>
                    <a:pt x="41" y="327"/>
                  </a:cubicBezTo>
                  <a:cubicBezTo>
                    <a:pt x="40" y="325"/>
                    <a:pt x="40" y="324"/>
                    <a:pt x="39" y="324"/>
                  </a:cubicBezTo>
                  <a:cubicBezTo>
                    <a:pt x="38" y="325"/>
                    <a:pt x="37" y="326"/>
                    <a:pt x="37" y="328"/>
                  </a:cubicBezTo>
                  <a:cubicBezTo>
                    <a:pt x="39" y="342"/>
                    <a:pt x="57" y="355"/>
                    <a:pt x="78" y="355"/>
                  </a:cubicBezTo>
                  <a:cubicBezTo>
                    <a:pt x="102" y="355"/>
                    <a:pt x="118" y="340"/>
                    <a:pt x="118" y="322"/>
                  </a:cubicBezTo>
                  <a:close/>
                  <a:moveTo>
                    <a:pt x="23" y="42"/>
                  </a:moveTo>
                  <a:cubicBezTo>
                    <a:pt x="32" y="38"/>
                    <a:pt x="44" y="36"/>
                    <a:pt x="53" y="36"/>
                  </a:cubicBezTo>
                  <a:cubicBezTo>
                    <a:pt x="51" y="33"/>
                    <a:pt x="31" y="34"/>
                    <a:pt x="14" y="41"/>
                  </a:cubicBezTo>
                  <a:cubicBezTo>
                    <a:pt x="6" y="45"/>
                    <a:pt x="2" y="48"/>
                    <a:pt x="2" y="51"/>
                  </a:cubicBezTo>
                  <a:cubicBezTo>
                    <a:pt x="2" y="54"/>
                    <a:pt x="6" y="58"/>
                    <a:pt x="16" y="56"/>
                  </a:cubicBezTo>
                  <a:cubicBezTo>
                    <a:pt x="8" y="54"/>
                    <a:pt x="11" y="48"/>
                    <a:pt x="23" y="42"/>
                  </a:cubicBezTo>
                  <a:close/>
                  <a:moveTo>
                    <a:pt x="65" y="3"/>
                  </a:moveTo>
                  <a:cubicBezTo>
                    <a:pt x="33" y="0"/>
                    <a:pt x="17" y="9"/>
                    <a:pt x="18" y="16"/>
                  </a:cubicBezTo>
                  <a:cubicBezTo>
                    <a:pt x="8" y="19"/>
                    <a:pt x="0" y="23"/>
                    <a:pt x="0" y="29"/>
                  </a:cubicBezTo>
                  <a:cubicBezTo>
                    <a:pt x="0" y="32"/>
                    <a:pt x="3" y="36"/>
                    <a:pt x="9" y="37"/>
                  </a:cubicBezTo>
                  <a:cubicBezTo>
                    <a:pt x="21" y="33"/>
                    <a:pt x="35" y="30"/>
                    <a:pt x="48" y="30"/>
                  </a:cubicBezTo>
                  <a:cubicBezTo>
                    <a:pt x="58" y="30"/>
                    <a:pt x="64" y="33"/>
                    <a:pt x="64" y="36"/>
                  </a:cubicBezTo>
                  <a:cubicBezTo>
                    <a:pt x="64" y="39"/>
                    <a:pt x="58" y="41"/>
                    <a:pt x="48" y="41"/>
                  </a:cubicBezTo>
                  <a:cubicBezTo>
                    <a:pt x="44" y="41"/>
                    <a:pt x="43" y="41"/>
                    <a:pt x="41" y="40"/>
                  </a:cubicBezTo>
                  <a:cubicBezTo>
                    <a:pt x="37" y="42"/>
                    <a:pt x="32" y="43"/>
                    <a:pt x="31" y="45"/>
                  </a:cubicBezTo>
                  <a:cubicBezTo>
                    <a:pt x="34" y="46"/>
                    <a:pt x="40" y="47"/>
                    <a:pt x="46" y="47"/>
                  </a:cubicBezTo>
                  <a:cubicBezTo>
                    <a:pt x="65" y="47"/>
                    <a:pt x="72" y="44"/>
                    <a:pt x="83" y="37"/>
                  </a:cubicBezTo>
                  <a:cubicBezTo>
                    <a:pt x="87" y="34"/>
                    <a:pt x="93" y="32"/>
                    <a:pt x="97" y="32"/>
                  </a:cubicBezTo>
                  <a:cubicBezTo>
                    <a:pt x="135" y="37"/>
                    <a:pt x="154" y="53"/>
                    <a:pt x="154" y="73"/>
                  </a:cubicBezTo>
                  <a:cubicBezTo>
                    <a:pt x="154" y="98"/>
                    <a:pt x="126" y="116"/>
                    <a:pt x="77" y="138"/>
                  </a:cubicBezTo>
                  <a:cubicBezTo>
                    <a:pt x="24" y="162"/>
                    <a:pt x="4" y="171"/>
                    <a:pt x="6" y="189"/>
                  </a:cubicBezTo>
                  <a:cubicBezTo>
                    <a:pt x="7" y="203"/>
                    <a:pt x="23" y="214"/>
                    <a:pt x="64" y="212"/>
                  </a:cubicBezTo>
                  <a:cubicBezTo>
                    <a:pt x="63" y="197"/>
                    <a:pt x="63" y="197"/>
                    <a:pt x="63" y="197"/>
                  </a:cubicBezTo>
                  <a:cubicBezTo>
                    <a:pt x="40" y="197"/>
                    <a:pt x="33" y="192"/>
                    <a:pt x="33" y="186"/>
                  </a:cubicBezTo>
                  <a:cubicBezTo>
                    <a:pt x="33" y="177"/>
                    <a:pt x="49" y="170"/>
                    <a:pt x="71" y="162"/>
                  </a:cubicBezTo>
                  <a:cubicBezTo>
                    <a:pt x="161" y="126"/>
                    <a:pt x="185" y="105"/>
                    <a:pt x="185" y="73"/>
                  </a:cubicBezTo>
                  <a:cubicBezTo>
                    <a:pt x="185" y="39"/>
                    <a:pt x="155" y="22"/>
                    <a:pt x="107" y="13"/>
                  </a:cubicBezTo>
                  <a:cubicBezTo>
                    <a:pt x="87" y="9"/>
                    <a:pt x="83" y="5"/>
                    <a:pt x="65" y="3"/>
                  </a:cubicBezTo>
                  <a:close/>
                  <a:moveTo>
                    <a:pt x="39" y="11"/>
                  </a:moveTo>
                  <a:cubicBezTo>
                    <a:pt x="46" y="10"/>
                    <a:pt x="50" y="11"/>
                    <a:pt x="50" y="14"/>
                  </a:cubicBezTo>
                  <a:cubicBezTo>
                    <a:pt x="51" y="16"/>
                    <a:pt x="48" y="18"/>
                    <a:pt x="41" y="19"/>
                  </a:cubicBezTo>
                  <a:cubicBezTo>
                    <a:pt x="34" y="20"/>
                    <a:pt x="31" y="19"/>
                    <a:pt x="30" y="17"/>
                  </a:cubicBezTo>
                  <a:cubicBezTo>
                    <a:pt x="30" y="15"/>
                    <a:pt x="33" y="12"/>
                    <a:pt x="39" y="11"/>
                  </a:cubicBezTo>
                  <a:close/>
                  <a:moveTo>
                    <a:pt x="90" y="88"/>
                  </a:moveTo>
                  <a:cubicBezTo>
                    <a:pt x="94" y="86"/>
                    <a:pt x="96" y="84"/>
                    <a:pt x="96" y="81"/>
                  </a:cubicBezTo>
                  <a:cubicBezTo>
                    <a:pt x="96" y="75"/>
                    <a:pt x="88" y="70"/>
                    <a:pt x="78" y="70"/>
                  </a:cubicBezTo>
                  <a:cubicBezTo>
                    <a:pt x="68" y="70"/>
                    <a:pt x="60" y="75"/>
                    <a:pt x="60" y="81"/>
                  </a:cubicBezTo>
                  <a:cubicBezTo>
                    <a:pt x="60" y="84"/>
                    <a:pt x="62" y="86"/>
                    <a:pt x="66" y="88"/>
                  </a:cubicBezTo>
                  <a:cubicBezTo>
                    <a:pt x="68" y="136"/>
                    <a:pt x="68" y="136"/>
                    <a:pt x="68" y="136"/>
                  </a:cubicBezTo>
                  <a:cubicBezTo>
                    <a:pt x="71" y="135"/>
                    <a:pt x="84" y="129"/>
                    <a:pt x="89" y="127"/>
                  </a:cubicBezTo>
                  <a:lnTo>
                    <a:pt x="90" y="88"/>
                  </a:lnTo>
                  <a:close/>
                  <a:moveTo>
                    <a:pt x="87" y="166"/>
                  </a:moveTo>
                  <a:cubicBezTo>
                    <a:pt x="82" y="168"/>
                    <a:pt x="69" y="173"/>
                    <a:pt x="69" y="174"/>
                  </a:cubicBezTo>
                  <a:cubicBezTo>
                    <a:pt x="71" y="240"/>
                    <a:pt x="71" y="240"/>
                    <a:pt x="71" y="240"/>
                  </a:cubicBezTo>
                  <a:cubicBezTo>
                    <a:pt x="73" y="240"/>
                    <a:pt x="82" y="238"/>
                    <a:pt x="85" y="238"/>
                  </a:cubicBezTo>
                  <a:lnTo>
                    <a:pt x="87" y="166"/>
                  </a:lnTo>
                  <a:close/>
                  <a:moveTo>
                    <a:pt x="72" y="268"/>
                  </a:moveTo>
                  <a:cubicBezTo>
                    <a:pt x="74" y="326"/>
                    <a:pt x="75" y="330"/>
                    <a:pt x="78" y="335"/>
                  </a:cubicBezTo>
                  <a:cubicBezTo>
                    <a:pt x="81" y="330"/>
                    <a:pt x="82" y="325"/>
                    <a:pt x="84" y="266"/>
                  </a:cubicBezTo>
                  <a:cubicBezTo>
                    <a:pt x="82" y="266"/>
                    <a:pt x="75" y="267"/>
                    <a:pt x="72" y="268"/>
                  </a:cubicBezTo>
                  <a:close/>
                </a:path>
              </a:pathLst>
            </a:custGeom>
            <a:solidFill>
              <a:srgbClr val="FFFFFF"/>
            </a:solidFill>
            <a:ln w="9525">
              <a:noFill/>
              <a:round/>
              <a:headEnd/>
              <a:tailEnd/>
            </a:ln>
          </p:spPr>
          <p:txBody>
            <a:bodyPr/>
            <a:lstStyle/>
            <a:p>
              <a:endParaRPr lang="da-DK" dirty="0"/>
            </a:p>
          </p:txBody>
        </p:sp>
      </p:grpSp>
    </p:spTree>
    <p:extLst>
      <p:ext uri="{BB962C8B-B14F-4D97-AF65-F5344CB8AC3E}">
        <p14:creationId xmlns:p14="http://schemas.microsoft.com/office/powerpoint/2010/main" val="1538065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0C1B-A50F-889F-5540-5255F19FD10F}"/>
              </a:ext>
            </a:extLst>
          </p:cNvPr>
          <p:cNvSpPr>
            <a:spLocks noGrp="1"/>
          </p:cNvSpPr>
          <p:nvPr>
            <p:ph type="title"/>
          </p:nvPr>
        </p:nvSpPr>
        <p:spPr/>
        <p:txBody>
          <a:bodyPr>
            <a:normAutofit fontScale="90000"/>
          </a:bodyPr>
          <a:lstStyle/>
          <a:p>
            <a:r>
              <a:rPr lang="en-US" dirty="0" err="1"/>
              <a:t>Paediatricians</a:t>
            </a:r>
            <a:r>
              <a:rPr lang="en-US" dirty="0"/>
              <a:t> secure </a:t>
            </a:r>
            <a:br>
              <a:rPr lang="en-US" dirty="0"/>
            </a:br>
            <a:r>
              <a:rPr lang="en-US" dirty="0"/>
              <a:t>optimal growth, development and thriving</a:t>
            </a:r>
            <a:br>
              <a:rPr lang="en-US" dirty="0"/>
            </a:br>
            <a:endParaRPr lang="en-US" sz="1800" dirty="0">
              <a:solidFill>
                <a:schemeClr val="accent5"/>
              </a:solidFill>
            </a:endParaRPr>
          </a:p>
        </p:txBody>
      </p:sp>
      <p:sp>
        <p:nvSpPr>
          <p:cNvPr id="3" name="Text Placeholder 2">
            <a:extLst>
              <a:ext uri="{FF2B5EF4-FFF2-40B4-BE49-F238E27FC236}">
                <a16:creationId xmlns:a16="http://schemas.microsoft.com/office/drawing/2014/main" id="{71572CCE-36C3-A71B-8485-1CE18599CD39}"/>
              </a:ext>
            </a:extLst>
          </p:cNvPr>
          <p:cNvSpPr>
            <a:spLocks noGrp="1"/>
          </p:cNvSpPr>
          <p:nvPr>
            <p:ph type="body" sz="quarter" idx="13"/>
          </p:nvPr>
        </p:nvSpPr>
        <p:spPr/>
        <p:txBody>
          <a:bodyPr/>
          <a:lstStyle/>
          <a:p>
            <a:endParaRPr lang="en-US" dirty="0"/>
          </a:p>
        </p:txBody>
      </p:sp>
      <p:sp>
        <p:nvSpPr>
          <p:cNvPr id="5" name="Rectangle 4">
            <a:extLst>
              <a:ext uri="{FF2B5EF4-FFF2-40B4-BE49-F238E27FC236}">
                <a16:creationId xmlns:a16="http://schemas.microsoft.com/office/drawing/2014/main" id="{4AC69D59-7756-BA93-9EAD-E0E4591A7F13}"/>
              </a:ext>
            </a:extLst>
          </p:cNvPr>
          <p:cNvSpPr/>
          <p:nvPr/>
        </p:nvSpPr>
        <p:spPr>
          <a:xfrm>
            <a:off x="6983042" y="2239966"/>
            <a:ext cx="4633914" cy="3148314"/>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54" rtl="0" eaLnBrk="1" fontAlgn="auto" latinLnBrk="0" hangingPunct="1">
              <a:lnSpc>
                <a:spcPct val="100000"/>
              </a:lnSpc>
              <a:spcBef>
                <a:spcPts val="0"/>
              </a:spcBef>
              <a:spcAft>
                <a:spcPts val="900"/>
              </a:spcAft>
              <a:buClrTx/>
              <a:buSzTx/>
              <a:buFontTx/>
              <a:buNone/>
              <a:tabLst/>
              <a:defRPr/>
            </a:pPr>
            <a:r>
              <a:rPr lang="en-US" sz="2000" b="1" dirty="0">
                <a:solidFill>
                  <a:srgbClr val="001965"/>
                </a:solidFill>
                <a:latin typeface="Apis For Office"/>
              </a:rPr>
              <a:t>Secure optimal growth and development and optimal physical, mental and social thriving.</a:t>
            </a:r>
            <a:endParaRPr kumimoji="0" lang="en-US" sz="2000" b="0" i="0" u="none" strike="noStrike" kern="1200" cap="none" spc="0" normalizeH="0" baseline="0" noProof="0" dirty="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endParaRP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965"/>
                </a:solidFill>
                <a:effectLst/>
                <a:uLnTx/>
                <a:uFillTx/>
                <a:latin typeface="Apis For Office"/>
                <a:ea typeface="+mn-ea"/>
                <a:cs typeface="+mn-cs"/>
              </a:rPr>
              <a:t>Height velocity</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965"/>
                </a:solidFill>
                <a:effectLst/>
                <a:uLnTx/>
                <a:uFillTx/>
                <a:latin typeface="Apis For Office"/>
                <a:ea typeface="+mn-ea"/>
                <a:cs typeface="+mn-cs"/>
              </a:rPr>
              <a:t>Body composition</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1965"/>
                </a:solidFill>
                <a:latin typeface="Apis For Office"/>
              </a:rPr>
              <a:t>Expected target height</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965"/>
                </a:solidFill>
                <a:effectLst/>
                <a:uLnTx/>
                <a:uFillTx/>
                <a:latin typeface="Apis For Office"/>
                <a:ea typeface="+mn-ea"/>
                <a:cs typeface="+mn-cs"/>
              </a:rPr>
              <a:t>Health</a:t>
            </a:r>
          </a:p>
        </p:txBody>
      </p:sp>
      <p:grpSp>
        <p:nvGrpSpPr>
          <p:cNvPr id="4" name="Group 3">
            <a:extLst>
              <a:ext uri="{FF2B5EF4-FFF2-40B4-BE49-F238E27FC236}">
                <a16:creationId xmlns:a16="http://schemas.microsoft.com/office/drawing/2014/main" id="{240C2ECB-9C5E-C1FC-22A7-BF0115DA37FE}"/>
              </a:ext>
            </a:extLst>
          </p:cNvPr>
          <p:cNvGrpSpPr/>
          <p:nvPr/>
        </p:nvGrpSpPr>
        <p:grpSpPr>
          <a:xfrm>
            <a:off x="564541" y="1864872"/>
            <a:ext cx="5993312" cy="4533601"/>
            <a:chOff x="468086" y="1676399"/>
            <a:chExt cx="5993312" cy="4533601"/>
          </a:xfrm>
        </p:grpSpPr>
        <p:sp>
          <p:nvSpPr>
            <p:cNvPr id="14" name="Rectangle 13">
              <a:extLst>
                <a:ext uri="{FF2B5EF4-FFF2-40B4-BE49-F238E27FC236}">
                  <a16:creationId xmlns:a16="http://schemas.microsoft.com/office/drawing/2014/main" id="{A13DC652-0342-9AFA-0F2A-921010C3E28C}"/>
                </a:ext>
              </a:extLst>
            </p:cNvPr>
            <p:cNvSpPr/>
            <p:nvPr/>
          </p:nvSpPr>
          <p:spPr>
            <a:xfrm>
              <a:off x="468086" y="1676400"/>
              <a:ext cx="5867400" cy="4533600"/>
            </a:xfrm>
            <a:prstGeom prst="rect">
              <a:avLst/>
            </a:prstGeom>
            <a:solidFill>
              <a:srgbClr val="E9EBE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err="1">
                <a:ln>
                  <a:noFill/>
                </a:ln>
                <a:solidFill>
                  <a:srgbClr val="FFFFFF"/>
                </a:solidFill>
                <a:effectLst/>
                <a:uLnTx/>
                <a:uFillTx/>
                <a:latin typeface="Apis For Office"/>
                <a:ea typeface="+mn-ea"/>
                <a:cs typeface="+mn-cs"/>
              </a:endParaRPr>
            </a:p>
          </p:txBody>
        </p:sp>
        <p:sp>
          <p:nvSpPr>
            <p:cNvPr id="9" name="Rectangle 8">
              <a:extLst>
                <a:ext uri="{FF2B5EF4-FFF2-40B4-BE49-F238E27FC236}">
                  <a16:creationId xmlns:a16="http://schemas.microsoft.com/office/drawing/2014/main" id="{8211C41F-0B59-CD44-442B-1685EBA5763D}"/>
                </a:ext>
              </a:extLst>
            </p:cNvPr>
            <p:cNvSpPr/>
            <p:nvPr/>
          </p:nvSpPr>
          <p:spPr>
            <a:xfrm>
              <a:off x="4719901" y="1676399"/>
              <a:ext cx="1397869" cy="4082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marL="0" marR="0" lvl="0" indent="0" algn="ctr" defTabSz="914354" rtl="0" eaLnBrk="1" fontAlgn="auto" latinLnBrk="0" hangingPunct="1">
                <a:lnSpc>
                  <a:spcPct val="12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1965"/>
                  </a:solidFill>
                  <a:effectLst/>
                  <a:uLnTx/>
                  <a:uFillTx/>
                  <a:latin typeface="Apis For Office"/>
                  <a:ea typeface="+mn-ea"/>
                  <a:cs typeface="+mn-cs"/>
                </a:rPr>
                <a:t>Milestones</a:t>
              </a:r>
              <a:endParaRPr kumimoji="0" lang="en-US" sz="1600" b="0" i="0" u="none" strike="noStrike" kern="1200" cap="none" spc="0" normalizeH="0" baseline="0" noProof="0" dirty="0">
                <a:ln>
                  <a:noFill/>
                </a:ln>
                <a:solidFill>
                  <a:srgbClr val="001965"/>
                </a:solidFill>
                <a:effectLst/>
                <a:uLnTx/>
                <a:uFillTx/>
                <a:latin typeface="Apis For Office"/>
                <a:ea typeface="+mn-ea"/>
                <a:cs typeface="+mn-cs"/>
              </a:endParaRPr>
            </a:p>
          </p:txBody>
        </p:sp>
        <p:cxnSp>
          <p:nvCxnSpPr>
            <p:cNvPr id="10" name="Straight Arrow Connector 9">
              <a:extLst>
                <a:ext uri="{FF2B5EF4-FFF2-40B4-BE49-F238E27FC236}">
                  <a16:creationId xmlns:a16="http://schemas.microsoft.com/office/drawing/2014/main" id="{301AEDFF-8DD1-9879-086F-3D3D049F3726}"/>
                </a:ext>
              </a:extLst>
            </p:cNvPr>
            <p:cNvCxnSpPr>
              <a:cxnSpLocks/>
            </p:cNvCxnSpPr>
            <p:nvPr/>
          </p:nvCxnSpPr>
          <p:spPr>
            <a:xfrm flipV="1">
              <a:off x="1157469" y="5688799"/>
              <a:ext cx="5303929" cy="5473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3C41DF-5619-4960-4B89-ADD2A5A34619}"/>
                </a:ext>
              </a:extLst>
            </p:cNvPr>
            <p:cNvSpPr txBox="1"/>
            <p:nvPr/>
          </p:nvSpPr>
          <p:spPr>
            <a:xfrm>
              <a:off x="2020264" y="5839485"/>
              <a:ext cx="3136739" cy="268279"/>
            </a:xfrm>
            <a:prstGeom prst="rect">
              <a:avLst/>
            </a:prstGeom>
            <a:noFill/>
          </p:spPr>
          <p:txBody>
            <a:bodyPr wrap="square" lIns="0" tIns="0" rIns="0" bIns="0" rtlCol="0">
              <a:spAutoFit/>
            </a:bodyPr>
            <a:lstStyle/>
            <a:p>
              <a:pPr marL="0" marR="0" lvl="0" indent="0" algn="ctr" defTabSz="91435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Time</a:t>
              </a:r>
            </a:p>
          </p:txBody>
        </p:sp>
        <p:sp>
          <p:nvSpPr>
            <p:cNvPr id="12" name="TextBox 11">
              <a:extLst>
                <a:ext uri="{FF2B5EF4-FFF2-40B4-BE49-F238E27FC236}">
                  <a16:creationId xmlns:a16="http://schemas.microsoft.com/office/drawing/2014/main" id="{0E4B8153-AC9B-231F-ACA7-3070A2D8A296}"/>
                </a:ext>
              </a:extLst>
            </p:cNvPr>
            <p:cNvSpPr txBox="1"/>
            <p:nvPr/>
          </p:nvSpPr>
          <p:spPr>
            <a:xfrm rot="16200000">
              <a:off x="-826637" y="3731895"/>
              <a:ext cx="3136739" cy="295466"/>
            </a:xfrm>
            <a:prstGeom prst="rect">
              <a:avLst/>
            </a:prstGeom>
            <a:noFill/>
          </p:spPr>
          <p:txBody>
            <a:bodyPr wrap="square" lIns="0" tIns="0" rIns="0" bIns="0" rtlCol="0">
              <a:spAutoFit/>
            </a:bodyPr>
            <a:lstStyle/>
            <a:p>
              <a:pPr marL="0" marR="0" lvl="0" indent="0" algn="ctr" defTabSz="91435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965"/>
                  </a:solidFill>
                  <a:effectLst/>
                  <a:uLnTx/>
                  <a:uFillTx/>
                  <a:latin typeface="Apis For Office"/>
                  <a:ea typeface="+mn-ea"/>
                  <a:cs typeface="+mn-cs"/>
                </a:rPr>
                <a:t>Growth and development</a:t>
              </a:r>
            </a:p>
          </p:txBody>
        </p:sp>
        <p:cxnSp>
          <p:nvCxnSpPr>
            <p:cNvPr id="7" name="Straight Arrow Connector 6">
              <a:extLst>
                <a:ext uri="{FF2B5EF4-FFF2-40B4-BE49-F238E27FC236}">
                  <a16:creationId xmlns:a16="http://schemas.microsoft.com/office/drawing/2014/main" id="{0B765BF3-F18B-6179-DCE5-A000AC7FAF21}"/>
                </a:ext>
              </a:extLst>
            </p:cNvPr>
            <p:cNvCxnSpPr>
              <a:cxnSpLocks/>
            </p:cNvCxnSpPr>
            <p:nvPr/>
          </p:nvCxnSpPr>
          <p:spPr>
            <a:xfrm flipV="1">
              <a:off x="1157469" y="2002976"/>
              <a:ext cx="0" cy="375578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9146158-84EE-4A8B-A7E2-80F44DB4BF63}"/>
              </a:ext>
            </a:extLst>
          </p:cNvPr>
          <p:cNvGrpSpPr>
            <a:grpSpLocks noChangeAspect="1"/>
          </p:cNvGrpSpPr>
          <p:nvPr/>
        </p:nvGrpSpPr>
        <p:grpSpPr bwMode="auto">
          <a:xfrm>
            <a:off x="10364557" y="4326110"/>
            <a:ext cx="980122" cy="861902"/>
            <a:chOff x="1840" y="704"/>
            <a:chExt cx="2081" cy="1830"/>
          </a:xfrm>
          <a:solidFill>
            <a:schemeClr val="tx2">
              <a:alpha val="50000"/>
            </a:schemeClr>
          </a:solidFill>
        </p:grpSpPr>
        <p:sp>
          <p:nvSpPr>
            <p:cNvPr id="34" name="Freeform 188">
              <a:extLst>
                <a:ext uri="{FF2B5EF4-FFF2-40B4-BE49-F238E27FC236}">
                  <a16:creationId xmlns:a16="http://schemas.microsoft.com/office/drawing/2014/main" id="{27AF720C-6607-428E-9613-22B1C3824BE8}"/>
                </a:ext>
              </a:extLst>
            </p:cNvPr>
            <p:cNvSpPr>
              <a:spLocks noEditPoints="1"/>
            </p:cNvSpPr>
            <p:nvPr/>
          </p:nvSpPr>
          <p:spPr bwMode="auto">
            <a:xfrm>
              <a:off x="2428" y="704"/>
              <a:ext cx="901" cy="893"/>
            </a:xfrm>
            <a:custGeom>
              <a:avLst/>
              <a:gdLst>
                <a:gd name="T0" fmla="*/ 325 w 598"/>
                <a:gd name="T1" fmla="*/ 0 h 592"/>
                <a:gd name="T2" fmla="*/ 345 w 598"/>
                <a:gd name="T3" fmla="*/ 5 h 592"/>
                <a:gd name="T4" fmla="*/ 454 w 598"/>
                <a:gd name="T5" fmla="*/ 148 h 592"/>
                <a:gd name="T6" fmla="*/ 432 w 598"/>
                <a:gd name="T7" fmla="*/ 254 h 592"/>
                <a:gd name="T8" fmla="*/ 424 w 598"/>
                <a:gd name="T9" fmla="*/ 273 h 592"/>
                <a:gd name="T10" fmla="*/ 465 w 598"/>
                <a:gd name="T11" fmla="*/ 275 h 592"/>
                <a:gd name="T12" fmla="*/ 597 w 598"/>
                <a:gd name="T13" fmla="*/ 426 h 592"/>
                <a:gd name="T14" fmla="*/ 598 w 598"/>
                <a:gd name="T15" fmla="*/ 543 h 592"/>
                <a:gd name="T16" fmla="*/ 548 w 598"/>
                <a:gd name="T17" fmla="*/ 592 h 592"/>
                <a:gd name="T18" fmla="*/ 49 w 598"/>
                <a:gd name="T19" fmla="*/ 592 h 592"/>
                <a:gd name="T20" fmla="*/ 0 w 598"/>
                <a:gd name="T21" fmla="*/ 543 h 592"/>
                <a:gd name="T22" fmla="*/ 0 w 598"/>
                <a:gd name="T23" fmla="*/ 429 h 592"/>
                <a:gd name="T24" fmla="*/ 148 w 598"/>
                <a:gd name="T25" fmla="*/ 274 h 592"/>
                <a:gd name="T26" fmla="*/ 164 w 598"/>
                <a:gd name="T27" fmla="*/ 273 h 592"/>
                <a:gd name="T28" fmla="*/ 149 w 598"/>
                <a:gd name="T29" fmla="*/ 237 h 592"/>
                <a:gd name="T30" fmla="*/ 137 w 598"/>
                <a:gd name="T31" fmla="*/ 124 h 592"/>
                <a:gd name="T32" fmla="*/ 251 w 598"/>
                <a:gd name="T33" fmla="*/ 5 h 592"/>
                <a:gd name="T34" fmla="*/ 266 w 598"/>
                <a:gd name="T35" fmla="*/ 0 h 592"/>
                <a:gd name="T36" fmla="*/ 325 w 598"/>
                <a:gd name="T37" fmla="*/ 0 h 592"/>
                <a:gd name="T38" fmla="*/ 61 w 598"/>
                <a:gd name="T39" fmla="*/ 532 h 592"/>
                <a:gd name="T40" fmla="*/ 539 w 598"/>
                <a:gd name="T41" fmla="*/ 532 h 592"/>
                <a:gd name="T42" fmla="*/ 539 w 598"/>
                <a:gd name="T43" fmla="*/ 433 h 592"/>
                <a:gd name="T44" fmla="*/ 481 w 598"/>
                <a:gd name="T45" fmla="*/ 342 h 592"/>
                <a:gd name="T46" fmla="*/ 361 w 598"/>
                <a:gd name="T47" fmla="*/ 356 h 592"/>
                <a:gd name="T48" fmla="*/ 339 w 598"/>
                <a:gd name="T49" fmla="*/ 374 h 592"/>
                <a:gd name="T50" fmla="*/ 256 w 598"/>
                <a:gd name="T51" fmla="*/ 376 h 592"/>
                <a:gd name="T52" fmla="*/ 233 w 598"/>
                <a:gd name="T53" fmla="*/ 360 h 592"/>
                <a:gd name="T54" fmla="*/ 158 w 598"/>
                <a:gd name="T55" fmla="*/ 333 h 592"/>
                <a:gd name="T56" fmla="*/ 152 w 598"/>
                <a:gd name="T57" fmla="*/ 333 h 592"/>
                <a:gd name="T58" fmla="*/ 61 w 598"/>
                <a:gd name="T59" fmla="*/ 411 h 592"/>
                <a:gd name="T60" fmla="*/ 61 w 598"/>
                <a:gd name="T61" fmla="*/ 532 h 592"/>
                <a:gd name="T62" fmla="*/ 399 w 598"/>
                <a:gd name="T63" fmla="*/ 161 h 592"/>
                <a:gd name="T64" fmla="*/ 332 w 598"/>
                <a:gd name="T65" fmla="*/ 63 h 592"/>
                <a:gd name="T66" fmla="*/ 253 w 598"/>
                <a:gd name="T67" fmla="*/ 66 h 592"/>
                <a:gd name="T68" fmla="*/ 195 w 598"/>
                <a:gd name="T69" fmla="*/ 136 h 592"/>
                <a:gd name="T70" fmla="*/ 283 w 598"/>
                <a:gd name="T71" fmla="*/ 325 h 592"/>
                <a:gd name="T72" fmla="*/ 312 w 598"/>
                <a:gd name="T73" fmla="*/ 322 h 592"/>
                <a:gd name="T74" fmla="*/ 382 w 598"/>
                <a:gd name="T75" fmla="*/ 219 h 592"/>
                <a:gd name="T76" fmla="*/ 399 w 598"/>
                <a:gd name="T77" fmla="*/ 161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8" h="592">
                  <a:moveTo>
                    <a:pt x="325" y="0"/>
                  </a:moveTo>
                  <a:cubicBezTo>
                    <a:pt x="332" y="2"/>
                    <a:pt x="339" y="4"/>
                    <a:pt x="345" y="5"/>
                  </a:cubicBezTo>
                  <a:cubicBezTo>
                    <a:pt x="410" y="22"/>
                    <a:pt x="451" y="76"/>
                    <a:pt x="454" y="148"/>
                  </a:cubicBezTo>
                  <a:cubicBezTo>
                    <a:pt x="456" y="185"/>
                    <a:pt x="447" y="220"/>
                    <a:pt x="432" y="254"/>
                  </a:cubicBezTo>
                  <a:cubicBezTo>
                    <a:pt x="429" y="260"/>
                    <a:pt x="427" y="266"/>
                    <a:pt x="424" y="273"/>
                  </a:cubicBezTo>
                  <a:cubicBezTo>
                    <a:pt x="439" y="274"/>
                    <a:pt x="452" y="274"/>
                    <a:pt x="465" y="275"/>
                  </a:cubicBezTo>
                  <a:cubicBezTo>
                    <a:pt x="542" y="287"/>
                    <a:pt x="596" y="348"/>
                    <a:pt x="597" y="426"/>
                  </a:cubicBezTo>
                  <a:cubicBezTo>
                    <a:pt x="598" y="465"/>
                    <a:pt x="598" y="504"/>
                    <a:pt x="598" y="543"/>
                  </a:cubicBezTo>
                  <a:cubicBezTo>
                    <a:pt x="597" y="575"/>
                    <a:pt x="580" y="592"/>
                    <a:pt x="548" y="592"/>
                  </a:cubicBezTo>
                  <a:cubicBezTo>
                    <a:pt x="382" y="592"/>
                    <a:pt x="215" y="592"/>
                    <a:pt x="49" y="592"/>
                  </a:cubicBezTo>
                  <a:cubicBezTo>
                    <a:pt x="17" y="592"/>
                    <a:pt x="0" y="575"/>
                    <a:pt x="0" y="543"/>
                  </a:cubicBezTo>
                  <a:cubicBezTo>
                    <a:pt x="0" y="505"/>
                    <a:pt x="0" y="467"/>
                    <a:pt x="0" y="429"/>
                  </a:cubicBezTo>
                  <a:cubicBezTo>
                    <a:pt x="0" y="344"/>
                    <a:pt x="63" y="278"/>
                    <a:pt x="148" y="274"/>
                  </a:cubicBezTo>
                  <a:cubicBezTo>
                    <a:pt x="153" y="274"/>
                    <a:pt x="158" y="274"/>
                    <a:pt x="164" y="273"/>
                  </a:cubicBezTo>
                  <a:cubicBezTo>
                    <a:pt x="159" y="261"/>
                    <a:pt x="154" y="249"/>
                    <a:pt x="149" y="237"/>
                  </a:cubicBezTo>
                  <a:cubicBezTo>
                    <a:pt x="135" y="200"/>
                    <a:pt x="129" y="163"/>
                    <a:pt x="137" y="124"/>
                  </a:cubicBezTo>
                  <a:cubicBezTo>
                    <a:pt x="150" y="60"/>
                    <a:pt x="188" y="21"/>
                    <a:pt x="251" y="5"/>
                  </a:cubicBezTo>
                  <a:cubicBezTo>
                    <a:pt x="256" y="3"/>
                    <a:pt x="261" y="2"/>
                    <a:pt x="266" y="0"/>
                  </a:cubicBezTo>
                  <a:cubicBezTo>
                    <a:pt x="286" y="0"/>
                    <a:pt x="305" y="0"/>
                    <a:pt x="325" y="0"/>
                  </a:cubicBezTo>
                  <a:close/>
                  <a:moveTo>
                    <a:pt x="61" y="532"/>
                  </a:moveTo>
                  <a:cubicBezTo>
                    <a:pt x="219" y="532"/>
                    <a:pt x="378" y="532"/>
                    <a:pt x="539" y="532"/>
                  </a:cubicBezTo>
                  <a:cubicBezTo>
                    <a:pt x="539" y="498"/>
                    <a:pt x="539" y="465"/>
                    <a:pt x="539" y="433"/>
                  </a:cubicBezTo>
                  <a:cubicBezTo>
                    <a:pt x="539" y="390"/>
                    <a:pt x="522" y="354"/>
                    <a:pt x="481" y="342"/>
                  </a:cubicBezTo>
                  <a:cubicBezTo>
                    <a:pt x="441" y="329"/>
                    <a:pt x="396" y="315"/>
                    <a:pt x="361" y="356"/>
                  </a:cubicBezTo>
                  <a:cubicBezTo>
                    <a:pt x="355" y="363"/>
                    <a:pt x="346" y="368"/>
                    <a:pt x="339" y="374"/>
                  </a:cubicBezTo>
                  <a:cubicBezTo>
                    <a:pt x="312" y="394"/>
                    <a:pt x="284" y="393"/>
                    <a:pt x="256" y="376"/>
                  </a:cubicBezTo>
                  <a:cubicBezTo>
                    <a:pt x="248" y="371"/>
                    <a:pt x="238" y="367"/>
                    <a:pt x="233" y="360"/>
                  </a:cubicBezTo>
                  <a:cubicBezTo>
                    <a:pt x="214" y="333"/>
                    <a:pt x="187" y="329"/>
                    <a:pt x="158" y="333"/>
                  </a:cubicBezTo>
                  <a:cubicBezTo>
                    <a:pt x="156" y="333"/>
                    <a:pt x="154" y="333"/>
                    <a:pt x="152" y="333"/>
                  </a:cubicBezTo>
                  <a:cubicBezTo>
                    <a:pt x="106" y="334"/>
                    <a:pt x="66" y="365"/>
                    <a:pt x="61" y="411"/>
                  </a:cubicBezTo>
                  <a:cubicBezTo>
                    <a:pt x="57" y="451"/>
                    <a:pt x="61" y="491"/>
                    <a:pt x="61" y="532"/>
                  </a:cubicBezTo>
                  <a:close/>
                  <a:moveTo>
                    <a:pt x="399" y="161"/>
                  </a:moveTo>
                  <a:cubicBezTo>
                    <a:pt x="396" y="109"/>
                    <a:pt x="374" y="74"/>
                    <a:pt x="332" y="63"/>
                  </a:cubicBezTo>
                  <a:cubicBezTo>
                    <a:pt x="306" y="56"/>
                    <a:pt x="279" y="57"/>
                    <a:pt x="253" y="66"/>
                  </a:cubicBezTo>
                  <a:cubicBezTo>
                    <a:pt x="220" y="78"/>
                    <a:pt x="202" y="101"/>
                    <a:pt x="195" y="136"/>
                  </a:cubicBezTo>
                  <a:cubicBezTo>
                    <a:pt x="180" y="207"/>
                    <a:pt x="242" y="297"/>
                    <a:pt x="283" y="325"/>
                  </a:cubicBezTo>
                  <a:cubicBezTo>
                    <a:pt x="294" y="332"/>
                    <a:pt x="303" y="330"/>
                    <a:pt x="312" y="322"/>
                  </a:cubicBezTo>
                  <a:cubicBezTo>
                    <a:pt x="343" y="293"/>
                    <a:pt x="367" y="259"/>
                    <a:pt x="382" y="219"/>
                  </a:cubicBezTo>
                  <a:cubicBezTo>
                    <a:pt x="390" y="201"/>
                    <a:pt x="393" y="181"/>
                    <a:pt x="399"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5" name="Freeform 189">
              <a:extLst>
                <a:ext uri="{FF2B5EF4-FFF2-40B4-BE49-F238E27FC236}">
                  <a16:creationId xmlns:a16="http://schemas.microsoft.com/office/drawing/2014/main" id="{9E0DB40F-1C3B-48BA-8247-8C876BD42F00}"/>
                </a:ext>
              </a:extLst>
            </p:cNvPr>
            <p:cNvSpPr>
              <a:spLocks noEditPoints="1"/>
            </p:cNvSpPr>
            <p:nvPr/>
          </p:nvSpPr>
          <p:spPr bwMode="auto">
            <a:xfrm>
              <a:off x="3020" y="1641"/>
              <a:ext cx="901" cy="893"/>
            </a:xfrm>
            <a:custGeom>
              <a:avLst/>
              <a:gdLst>
                <a:gd name="T0" fmla="*/ 30 w 598"/>
                <a:gd name="T1" fmla="*/ 592 h 592"/>
                <a:gd name="T2" fmla="*/ 2 w 598"/>
                <a:gd name="T3" fmla="*/ 533 h 592"/>
                <a:gd name="T4" fmla="*/ 2 w 598"/>
                <a:gd name="T5" fmla="*/ 430 h 592"/>
                <a:gd name="T6" fmla="*/ 152 w 598"/>
                <a:gd name="T7" fmla="*/ 274 h 592"/>
                <a:gd name="T8" fmla="*/ 165 w 598"/>
                <a:gd name="T9" fmla="*/ 273 h 592"/>
                <a:gd name="T10" fmla="*/ 156 w 598"/>
                <a:gd name="T11" fmla="*/ 252 h 592"/>
                <a:gd name="T12" fmla="*/ 137 w 598"/>
                <a:gd name="T13" fmla="*/ 129 h 592"/>
                <a:gd name="T14" fmla="*/ 281 w 598"/>
                <a:gd name="T15" fmla="*/ 1 h 592"/>
                <a:gd name="T16" fmla="*/ 344 w 598"/>
                <a:gd name="T17" fmla="*/ 5 h 592"/>
                <a:gd name="T18" fmla="*/ 454 w 598"/>
                <a:gd name="T19" fmla="*/ 134 h 592"/>
                <a:gd name="T20" fmla="*/ 433 w 598"/>
                <a:gd name="T21" fmla="*/ 255 h 592"/>
                <a:gd name="T22" fmla="*/ 425 w 598"/>
                <a:gd name="T23" fmla="*/ 272 h 592"/>
                <a:gd name="T24" fmla="*/ 466 w 598"/>
                <a:gd name="T25" fmla="*/ 276 h 592"/>
                <a:gd name="T26" fmla="*/ 594 w 598"/>
                <a:gd name="T27" fmla="*/ 391 h 592"/>
                <a:gd name="T28" fmla="*/ 598 w 598"/>
                <a:gd name="T29" fmla="*/ 402 h 592"/>
                <a:gd name="T30" fmla="*/ 598 w 598"/>
                <a:gd name="T31" fmla="*/ 564 h 592"/>
                <a:gd name="T32" fmla="*/ 570 w 598"/>
                <a:gd name="T33" fmla="*/ 592 h 592"/>
                <a:gd name="T34" fmla="*/ 30 w 598"/>
                <a:gd name="T35" fmla="*/ 592 h 592"/>
                <a:gd name="T36" fmla="*/ 539 w 598"/>
                <a:gd name="T37" fmla="*/ 532 h 592"/>
                <a:gd name="T38" fmla="*/ 539 w 598"/>
                <a:gd name="T39" fmla="*/ 432 h 592"/>
                <a:gd name="T40" fmla="*/ 538 w 598"/>
                <a:gd name="T41" fmla="*/ 411 h 592"/>
                <a:gd name="T42" fmla="*/ 463 w 598"/>
                <a:gd name="T43" fmla="*/ 335 h 592"/>
                <a:gd name="T44" fmla="*/ 409 w 598"/>
                <a:gd name="T45" fmla="*/ 332 h 592"/>
                <a:gd name="T46" fmla="*/ 368 w 598"/>
                <a:gd name="T47" fmla="*/ 349 h 592"/>
                <a:gd name="T48" fmla="*/ 235 w 598"/>
                <a:gd name="T49" fmla="*/ 359 h 592"/>
                <a:gd name="T50" fmla="*/ 157 w 598"/>
                <a:gd name="T51" fmla="*/ 333 h 592"/>
                <a:gd name="T52" fmla="*/ 150 w 598"/>
                <a:gd name="T53" fmla="*/ 333 h 592"/>
                <a:gd name="T54" fmla="*/ 63 w 598"/>
                <a:gd name="T55" fmla="*/ 407 h 592"/>
                <a:gd name="T56" fmla="*/ 62 w 598"/>
                <a:gd name="T57" fmla="*/ 532 h 592"/>
                <a:gd name="T58" fmla="*/ 539 w 598"/>
                <a:gd name="T59" fmla="*/ 532 h 592"/>
                <a:gd name="T60" fmla="*/ 397 w 598"/>
                <a:gd name="T61" fmla="*/ 168 h 592"/>
                <a:gd name="T62" fmla="*/ 315 w 598"/>
                <a:gd name="T63" fmla="*/ 59 h 592"/>
                <a:gd name="T64" fmla="*/ 196 w 598"/>
                <a:gd name="T65" fmla="*/ 132 h 592"/>
                <a:gd name="T66" fmla="*/ 288 w 598"/>
                <a:gd name="T67" fmla="*/ 326 h 592"/>
                <a:gd name="T68" fmla="*/ 308 w 598"/>
                <a:gd name="T69" fmla="*/ 325 h 592"/>
                <a:gd name="T70" fmla="*/ 397 w 598"/>
                <a:gd name="T71" fmla="*/ 168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8" h="592">
                  <a:moveTo>
                    <a:pt x="30" y="592"/>
                  </a:moveTo>
                  <a:cubicBezTo>
                    <a:pt x="8" y="579"/>
                    <a:pt x="0" y="559"/>
                    <a:pt x="2" y="533"/>
                  </a:cubicBezTo>
                  <a:cubicBezTo>
                    <a:pt x="3" y="499"/>
                    <a:pt x="2" y="465"/>
                    <a:pt x="2" y="430"/>
                  </a:cubicBezTo>
                  <a:cubicBezTo>
                    <a:pt x="2" y="342"/>
                    <a:pt x="64" y="277"/>
                    <a:pt x="152" y="274"/>
                  </a:cubicBezTo>
                  <a:cubicBezTo>
                    <a:pt x="155" y="274"/>
                    <a:pt x="159" y="273"/>
                    <a:pt x="165" y="273"/>
                  </a:cubicBezTo>
                  <a:cubicBezTo>
                    <a:pt x="162" y="265"/>
                    <a:pt x="159" y="258"/>
                    <a:pt x="156" y="252"/>
                  </a:cubicBezTo>
                  <a:cubicBezTo>
                    <a:pt x="139" y="212"/>
                    <a:pt x="130" y="172"/>
                    <a:pt x="137" y="129"/>
                  </a:cubicBezTo>
                  <a:cubicBezTo>
                    <a:pt x="149" y="54"/>
                    <a:pt x="204" y="5"/>
                    <a:pt x="281" y="1"/>
                  </a:cubicBezTo>
                  <a:cubicBezTo>
                    <a:pt x="302" y="0"/>
                    <a:pt x="324" y="1"/>
                    <a:pt x="344" y="5"/>
                  </a:cubicBezTo>
                  <a:cubicBezTo>
                    <a:pt x="407" y="19"/>
                    <a:pt x="448" y="69"/>
                    <a:pt x="454" y="134"/>
                  </a:cubicBezTo>
                  <a:cubicBezTo>
                    <a:pt x="458" y="177"/>
                    <a:pt x="450" y="217"/>
                    <a:pt x="433" y="255"/>
                  </a:cubicBezTo>
                  <a:cubicBezTo>
                    <a:pt x="430" y="260"/>
                    <a:pt x="428" y="265"/>
                    <a:pt x="425" y="272"/>
                  </a:cubicBezTo>
                  <a:cubicBezTo>
                    <a:pt x="440" y="273"/>
                    <a:pt x="453" y="274"/>
                    <a:pt x="466" y="276"/>
                  </a:cubicBezTo>
                  <a:cubicBezTo>
                    <a:pt x="533" y="287"/>
                    <a:pt x="576" y="326"/>
                    <a:pt x="594" y="391"/>
                  </a:cubicBezTo>
                  <a:cubicBezTo>
                    <a:pt x="595" y="395"/>
                    <a:pt x="597" y="399"/>
                    <a:pt x="598" y="402"/>
                  </a:cubicBezTo>
                  <a:cubicBezTo>
                    <a:pt x="598" y="456"/>
                    <a:pt x="598" y="510"/>
                    <a:pt x="598" y="564"/>
                  </a:cubicBezTo>
                  <a:cubicBezTo>
                    <a:pt x="589" y="573"/>
                    <a:pt x="579" y="582"/>
                    <a:pt x="570" y="592"/>
                  </a:cubicBezTo>
                  <a:cubicBezTo>
                    <a:pt x="390" y="592"/>
                    <a:pt x="210" y="592"/>
                    <a:pt x="30" y="592"/>
                  </a:cubicBezTo>
                  <a:close/>
                  <a:moveTo>
                    <a:pt x="539" y="532"/>
                  </a:moveTo>
                  <a:cubicBezTo>
                    <a:pt x="539" y="498"/>
                    <a:pt x="540" y="465"/>
                    <a:pt x="539" y="432"/>
                  </a:cubicBezTo>
                  <a:cubicBezTo>
                    <a:pt x="539" y="425"/>
                    <a:pt x="539" y="418"/>
                    <a:pt x="538" y="411"/>
                  </a:cubicBezTo>
                  <a:cubicBezTo>
                    <a:pt x="532" y="372"/>
                    <a:pt x="502" y="341"/>
                    <a:pt x="463" y="335"/>
                  </a:cubicBezTo>
                  <a:cubicBezTo>
                    <a:pt x="445" y="332"/>
                    <a:pt x="427" y="334"/>
                    <a:pt x="409" y="332"/>
                  </a:cubicBezTo>
                  <a:cubicBezTo>
                    <a:pt x="392" y="331"/>
                    <a:pt x="380" y="337"/>
                    <a:pt x="368" y="349"/>
                  </a:cubicBezTo>
                  <a:cubicBezTo>
                    <a:pt x="321" y="399"/>
                    <a:pt x="281" y="403"/>
                    <a:pt x="235" y="359"/>
                  </a:cubicBezTo>
                  <a:cubicBezTo>
                    <a:pt x="211" y="336"/>
                    <a:pt x="187" y="329"/>
                    <a:pt x="157" y="333"/>
                  </a:cubicBezTo>
                  <a:cubicBezTo>
                    <a:pt x="155" y="333"/>
                    <a:pt x="153" y="333"/>
                    <a:pt x="150" y="333"/>
                  </a:cubicBezTo>
                  <a:cubicBezTo>
                    <a:pt x="107" y="335"/>
                    <a:pt x="67" y="366"/>
                    <a:pt x="63" y="407"/>
                  </a:cubicBezTo>
                  <a:cubicBezTo>
                    <a:pt x="59" y="448"/>
                    <a:pt x="62" y="490"/>
                    <a:pt x="62" y="532"/>
                  </a:cubicBezTo>
                  <a:cubicBezTo>
                    <a:pt x="220" y="532"/>
                    <a:pt x="378" y="532"/>
                    <a:pt x="539" y="532"/>
                  </a:cubicBezTo>
                  <a:close/>
                  <a:moveTo>
                    <a:pt x="397" y="168"/>
                  </a:moveTo>
                  <a:cubicBezTo>
                    <a:pt x="396" y="99"/>
                    <a:pt x="369" y="67"/>
                    <a:pt x="315" y="59"/>
                  </a:cubicBezTo>
                  <a:cubicBezTo>
                    <a:pt x="255" y="51"/>
                    <a:pt x="208" y="80"/>
                    <a:pt x="196" y="132"/>
                  </a:cubicBezTo>
                  <a:cubicBezTo>
                    <a:pt x="183" y="192"/>
                    <a:pt x="233" y="299"/>
                    <a:pt x="288" y="326"/>
                  </a:cubicBezTo>
                  <a:cubicBezTo>
                    <a:pt x="293" y="329"/>
                    <a:pt x="304" y="328"/>
                    <a:pt x="308" y="325"/>
                  </a:cubicBezTo>
                  <a:cubicBezTo>
                    <a:pt x="359" y="281"/>
                    <a:pt x="391" y="227"/>
                    <a:pt x="397"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6" name="Freeform 190">
              <a:extLst>
                <a:ext uri="{FF2B5EF4-FFF2-40B4-BE49-F238E27FC236}">
                  <a16:creationId xmlns:a16="http://schemas.microsoft.com/office/drawing/2014/main" id="{A505235A-1F85-4713-8381-B576DB5D3423}"/>
                </a:ext>
              </a:extLst>
            </p:cNvPr>
            <p:cNvSpPr>
              <a:spLocks noEditPoints="1"/>
            </p:cNvSpPr>
            <p:nvPr/>
          </p:nvSpPr>
          <p:spPr bwMode="auto">
            <a:xfrm>
              <a:off x="1840" y="1641"/>
              <a:ext cx="901" cy="893"/>
            </a:xfrm>
            <a:custGeom>
              <a:avLst/>
              <a:gdLst>
                <a:gd name="T0" fmla="*/ 0 w 598"/>
                <a:gd name="T1" fmla="*/ 399 h 592"/>
                <a:gd name="T2" fmla="*/ 4 w 598"/>
                <a:gd name="T3" fmla="*/ 390 h 592"/>
                <a:gd name="T4" fmla="*/ 151 w 598"/>
                <a:gd name="T5" fmla="*/ 274 h 592"/>
                <a:gd name="T6" fmla="*/ 164 w 598"/>
                <a:gd name="T7" fmla="*/ 273 h 592"/>
                <a:gd name="T8" fmla="*/ 154 w 598"/>
                <a:gd name="T9" fmla="*/ 248 h 592"/>
                <a:gd name="T10" fmla="*/ 136 w 598"/>
                <a:gd name="T11" fmla="*/ 130 h 592"/>
                <a:gd name="T12" fmla="*/ 277 w 598"/>
                <a:gd name="T13" fmla="*/ 1 h 592"/>
                <a:gd name="T14" fmla="*/ 365 w 598"/>
                <a:gd name="T15" fmla="*/ 13 h 592"/>
                <a:gd name="T16" fmla="*/ 454 w 598"/>
                <a:gd name="T17" fmla="*/ 153 h 592"/>
                <a:gd name="T18" fmla="*/ 431 w 598"/>
                <a:gd name="T19" fmla="*/ 256 h 592"/>
                <a:gd name="T20" fmla="*/ 424 w 598"/>
                <a:gd name="T21" fmla="*/ 272 h 592"/>
                <a:gd name="T22" fmla="*/ 469 w 598"/>
                <a:gd name="T23" fmla="*/ 276 h 592"/>
                <a:gd name="T24" fmla="*/ 596 w 598"/>
                <a:gd name="T25" fmla="*/ 425 h 592"/>
                <a:gd name="T26" fmla="*/ 597 w 598"/>
                <a:gd name="T27" fmla="*/ 533 h 592"/>
                <a:gd name="T28" fmla="*/ 568 w 598"/>
                <a:gd name="T29" fmla="*/ 592 h 592"/>
                <a:gd name="T30" fmla="*/ 28 w 598"/>
                <a:gd name="T31" fmla="*/ 592 h 592"/>
                <a:gd name="T32" fmla="*/ 0 w 598"/>
                <a:gd name="T33" fmla="*/ 564 h 592"/>
                <a:gd name="T34" fmla="*/ 0 w 598"/>
                <a:gd name="T35" fmla="*/ 399 h 592"/>
                <a:gd name="T36" fmla="*/ 538 w 598"/>
                <a:gd name="T37" fmla="*/ 532 h 592"/>
                <a:gd name="T38" fmla="*/ 538 w 598"/>
                <a:gd name="T39" fmla="*/ 518 h 592"/>
                <a:gd name="T40" fmla="*/ 537 w 598"/>
                <a:gd name="T41" fmla="*/ 418 h 592"/>
                <a:gd name="T42" fmla="*/ 461 w 598"/>
                <a:gd name="T43" fmla="*/ 335 h 592"/>
                <a:gd name="T44" fmla="*/ 405 w 598"/>
                <a:gd name="T45" fmla="*/ 332 h 592"/>
                <a:gd name="T46" fmla="*/ 369 w 598"/>
                <a:gd name="T47" fmla="*/ 348 h 592"/>
                <a:gd name="T48" fmla="*/ 233 w 598"/>
                <a:gd name="T49" fmla="*/ 359 h 592"/>
                <a:gd name="T50" fmla="*/ 160 w 598"/>
                <a:gd name="T51" fmla="*/ 333 h 592"/>
                <a:gd name="T52" fmla="*/ 150 w 598"/>
                <a:gd name="T53" fmla="*/ 333 h 592"/>
                <a:gd name="T54" fmla="*/ 59 w 598"/>
                <a:gd name="T55" fmla="*/ 426 h 592"/>
                <a:gd name="T56" fmla="*/ 59 w 598"/>
                <a:gd name="T57" fmla="*/ 478 h 592"/>
                <a:gd name="T58" fmla="*/ 59 w 598"/>
                <a:gd name="T59" fmla="*/ 532 h 592"/>
                <a:gd name="T60" fmla="*/ 538 w 598"/>
                <a:gd name="T61" fmla="*/ 532 h 592"/>
                <a:gd name="T62" fmla="*/ 298 w 598"/>
                <a:gd name="T63" fmla="*/ 59 h 592"/>
                <a:gd name="T64" fmla="*/ 194 w 598"/>
                <a:gd name="T65" fmla="*/ 139 h 592"/>
                <a:gd name="T66" fmla="*/ 286 w 598"/>
                <a:gd name="T67" fmla="*/ 326 h 592"/>
                <a:gd name="T68" fmla="*/ 314 w 598"/>
                <a:gd name="T69" fmla="*/ 320 h 592"/>
                <a:gd name="T70" fmla="*/ 392 w 598"/>
                <a:gd name="T71" fmla="*/ 190 h 592"/>
                <a:gd name="T72" fmla="*/ 298 w 598"/>
                <a:gd name="T73" fmla="*/ 59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8" h="592">
                  <a:moveTo>
                    <a:pt x="0" y="399"/>
                  </a:moveTo>
                  <a:cubicBezTo>
                    <a:pt x="2" y="396"/>
                    <a:pt x="4" y="393"/>
                    <a:pt x="4" y="390"/>
                  </a:cubicBezTo>
                  <a:cubicBezTo>
                    <a:pt x="24" y="320"/>
                    <a:pt x="79" y="276"/>
                    <a:pt x="151" y="274"/>
                  </a:cubicBezTo>
                  <a:cubicBezTo>
                    <a:pt x="155" y="274"/>
                    <a:pt x="158" y="273"/>
                    <a:pt x="164" y="273"/>
                  </a:cubicBezTo>
                  <a:cubicBezTo>
                    <a:pt x="160" y="264"/>
                    <a:pt x="157" y="256"/>
                    <a:pt x="154" y="248"/>
                  </a:cubicBezTo>
                  <a:cubicBezTo>
                    <a:pt x="138" y="210"/>
                    <a:pt x="129" y="171"/>
                    <a:pt x="136" y="130"/>
                  </a:cubicBezTo>
                  <a:cubicBezTo>
                    <a:pt x="149" y="55"/>
                    <a:pt x="201" y="5"/>
                    <a:pt x="277" y="1"/>
                  </a:cubicBezTo>
                  <a:cubicBezTo>
                    <a:pt x="306" y="0"/>
                    <a:pt x="338" y="3"/>
                    <a:pt x="365" y="13"/>
                  </a:cubicBezTo>
                  <a:cubicBezTo>
                    <a:pt x="428" y="36"/>
                    <a:pt x="451" y="89"/>
                    <a:pt x="454" y="153"/>
                  </a:cubicBezTo>
                  <a:cubicBezTo>
                    <a:pt x="456" y="189"/>
                    <a:pt x="446" y="223"/>
                    <a:pt x="431" y="256"/>
                  </a:cubicBezTo>
                  <a:cubicBezTo>
                    <a:pt x="429" y="261"/>
                    <a:pt x="427" y="266"/>
                    <a:pt x="424" y="272"/>
                  </a:cubicBezTo>
                  <a:cubicBezTo>
                    <a:pt x="440" y="274"/>
                    <a:pt x="454" y="274"/>
                    <a:pt x="469" y="276"/>
                  </a:cubicBezTo>
                  <a:cubicBezTo>
                    <a:pt x="542" y="287"/>
                    <a:pt x="596" y="350"/>
                    <a:pt x="596" y="425"/>
                  </a:cubicBezTo>
                  <a:cubicBezTo>
                    <a:pt x="596" y="461"/>
                    <a:pt x="595" y="497"/>
                    <a:pt x="597" y="533"/>
                  </a:cubicBezTo>
                  <a:cubicBezTo>
                    <a:pt x="598" y="559"/>
                    <a:pt x="591" y="579"/>
                    <a:pt x="568" y="592"/>
                  </a:cubicBezTo>
                  <a:cubicBezTo>
                    <a:pt x="388" y="592"/>
                    <a:pt x="208" y="592"/>
                    <a:pt x="28" y="592"/>
                  </a:cubicBezTo>
                  <a:cubicBezTo>
                    <a:pt x="19" y="582"/>
                    <a:pt x="10" y="573"/>
                    <a:pt x="0" y="564"/>
                  </a:cubicBezTo>
                  <a:cubicBezTo>
                    <a:pt x="0" y="509"/>
                    <a:pt x="0" y="454"/>
                    <a:pt x="0" y="399"/>
                  </a:cubicBezTo>
                  <a:close/>
                  <a:moveTo>
                    <a:pt x="538" y="532"/>
                  </a:moveTo>
                  <a:cubicBezTo>
                    <a:pt x="538" y="526"/>
                    <a:pt x="538" y="522"/>
                    <a:pt x="538" y="518"/>
                  </a:cubicBezTo>
                  <a:cubicBezTo>
                    <a:pt x="538" y="485"/>
                    <a:pt x="539" y="452"/>
                    <a:pt x="537" y="418"/>
                  </a:cubicBezTo>
                  <a:cubicBezTo>
                    <a:pt x="535" y="376"/>
                    <a:pt x="503" y="341"/>
                    <a:pt x="461" y="335"/>
                  </a:cubicBezTo>
                  <a:cubicBezTo>
                    <a:pt x="442" y="332"/>
                    <a:pt x="424" y="334"/>
                    <a:pt x="405" y="332"/>
                  </a:cubicBezTo>
                  <a:cubicBezTo>
                    <a:pt x="390" y="331"/>
                    <a:pt x="379" y="336"/>
                    <a:pt x="369" y="348"/>
                  </a:cubicBezTo>
                  <a:cubicBezTo>
                    <a:pt x="322" y="398"/>
                    <a:pt x="279" y="403"/>
                    <a:pt x="233" y="359"/>
                  </a:cubicBezTo>
                  <a:cubicBezTo>
                    <a:pt x="211" y="337"/>
                    <a:pt x="189" y="329"/>
                    <a:pt x="160" y="333"/>
                  </a:cubicBezTo>
                  <a:cubicBezTo>
                    <a:pt x="157" y="333"/>
                    <a:pt x="153" y="333"/>
                    <a:pt x="150" y="333"/>
                  </a:cubicBezTo>
                  <a:cubicBezTo>
                    <a:pt x="99" y="335"/>
                    <a:pt x="60" y="375"/>
                    <a:pt x="59" y="426"/>
                  </a:cubicBezTo>
                  <a:cubicBezTo>
                    <a:pt x="59" y="443"/>
                    <a:pt x="59" y="461"/>
                    <a:pt x="59" y="478"/>
                  </a:cubicBezTo>
                  <a:cubicBezTo>
                    <a:pt x="59" y="496"/>
                    <a:pt x="59" y="514"/>
                    <a:pt x="59" y="532"/>
                  </a:cubicBezTo>
                  <a:cubicBezTo>
                    <a:pt x="220" y="532"/>
                    <a:pt x="378" y="532"/>
                    <a:pt x="538" y="532"/>
                  </a:cubicBezTo>
                  <a:close/>
                  <a:moveTo>
                    <a:pt x="298" y="59"/>
                  </a:moveTo>
                  <a:cubicBezTo>
                    <a:pt x="240" y="58"/>
                    <a:pt x="203" y="86"/>
                    <a:pt x="194" y="139"/>
                  </a:cubicBezTo>
                  <a:cubicBezTo>
                    <a:pt x="184" y="197"/>
                    <a:pt x="234" y="299"/>
                    <a:pt x="286" y="326"/>
                  </a:cubicBezTo>
                  <a:cubicBezTo>
                    <a:pt x="298" y="333"/>
                    <a:pt x="306" y="327"/>
                    <a:pt x="314" y="320"/>
                  </a:cubicBezTo>
                  <a:cubicBezTo>
                    <a:pt x="352" y="284"/>
                    <a:pt x="381" y="241"/>
                    <a:pt x="392" y="190"/>
                  </a:cubicBezTo>
                  <a:cubicBezTo>
                    <a:pt x="406" y="123"/>
                    <a:pt x="383" y="59"/>
                    <a:pt x="29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pis For Office"/>
                <a:ea typeface="+mn-ea"/>
                <a:cs typeface="+mn-cs"/>
              </a:endParaRPr>
            </a:p>
          </p:txBody>
        </p:sp>
      </p:grpSp>
      <p:sp>
        <p:nvSpPr>
          <p:cNvPr id="13" name="Kombinationstegning 12"/>
          <p:cNvSpPr/>
          <p:nvPr/>
        </p:nvSpPr>
        <p:spPr>
          <a:xfrm>
            <a:off x="1293340" y="4160108"/>
            <a:ext cx="5264513" cy="1762897"/>
          </a:xfrm>
          <a:custGeom>
            <a:avLst/>
            <a:gdLst>
              <a:gd name="connsiteX0" fmla="*/ 0 w 5181600"/>
              <a:gd name="connsiteY0" fmla="*/ 1762897 h 1762897"/>
              <a:gd name="connsiteX1" fmla="*/ 49427 w 5181600"/>
              <a:gd name="connsiteY1" fmla="*/ 1754660 h 1762897"/>
              <a:gd name="connsiteX2" fmla="*/ 74140 w 5181600"/>
              <a:gd name="connsiteY2" fmla="*/ 1738184 h 1762897"/>
              <a:gd name="connsiteX3" fmla="*/ 98854 w 5181600"/>
              <a:gd name="connsiteY3" fmla="*/ 1729946 h 1762897"/>
              <a:gd name="connsiteX4" fmla="*/ 156518 w 5181600"/>
              <a:gd name="connsiteY4" fmla="*/ 1688757 h 1762897"/>
              <a:gd name="connsiteX5" fmla="*/ 181232 w 5181600"/>
              <a:gd name="connsiteY5" fmla="*/ 1672281 h 1762897"/>
              <a:gd name="connsiteX6" fmla="*/ 197708 w 5181600"/>
              <a:gd name="connsiteY6" fmla="*/ 1647568 h 1762897"/>
              <a:gd name="connsiteX7" fmla="*/ 230659 w 5181600"/>
              <a:gd name="connsiteY7" fmla="*/ 1589903 h 1762897"/>
              <a:gd name="connsiteX8" fmla="*/ 280086 w 5181600"/>
              <a:gd name="connsiteY8" fmla="*/ 1540476 h 1762897"/>
              <a:gd name="connsiteX9" fmla="*/ 321275 w 5181600"/>
              <a:gd name="connsiteY9" fmla="*/ 1499287 h 1762897"/>
              <a:gd name="connsiteX10" fmla="*/ 370702 w 5181600"/>
              <a:gd name="connsiteY10" fmla="*/ 1466335 h 1762897"/>
              <a:gd name="connsiteX11" fmla="*/ 403654 w 5181600"/>
              <a:gd name="connsiteY11" fmla="*/ 1441622 h 1762897"/>
              <a:gd name="connsiteX12" fmla="*/ 453081 w 5181600"/>
              <a:gd name="connsiteY12" fmla="*/ 1408670 h 1762897"/>
              <a:gd name="connsiteX13" fmla="*/ 461318 w 5181600"/>
              <a:gd name="connsiteY13" fmla="*/ 1383957 h 1762897"/>
              <a:gd name="connsiteX14" fmla="*/ 510745 w 5181600"/>
              <a:gd name="connsiteY14" fmla="*/ 1351006 h 1762897"/>
              <a:gd name="connsiteX15" fmla="*/ 535459 w 5181600"/>
              <a:gd name="connsiteY15" fmla="*/ 1334530 h 1762897"/>
              <a:gd name="connsiteX16" fmla="*/ 560173 w 5181600"/>
              <a:gd name="connsiteY16" fmla="*/ 1318054 h 1762897"/>
              <a:gd name="connsiteX17" fmla="*/ 584886 w 5181600"/>
              <a:gd name="connsiteY17" fmla="*/ 1293341 h 1762897"/>
              <a:gd name="connsiteX18" fmla="*/ 601362 w 5181600"/>
              <a:gd name="connsiteY18" fmla="*/ 1268627 h 1762897"/>
              <a:gd name="connsiteX19" fmla="*/ 667264 w 5181600"/>
              <a:gd name="connsiteY19" fmla="*/ 1219200 h 1762897"/>
              <a:gd name="connsiteX20" fmla="*/ 724929 w 5181600"/>
              <a:gd name="connsiteY20" fmla="*/ 1186249 h 1762897"/>
              <a:gd name="connsiteX21" fmla="*/ 749643 w 5181600"/>
              <a:gd name="connsiteY21" fmla="*/ 1161535 h 1762897"/>
              <a:gd name="connsiteX22" fmla="*/ 807308 w 5181600"/>
              <a:gd name="connsiteY22" fmla="*/ 1128584 h 1762897"/>
              <a:gd name="connsiteX23" fmla="*/ 840259 w 5181600"/>
              <a:gd name="connsiteY23" fmla="*/ 1120346 h 1762897"/>
              <a:gd name="connsiteX24" fmla="*/ 864973 w 5181600"/>
              <a:gd name="connsiteY24" fmla="*/ 1103870 h 1762897"/>
              <a:gd name="connsiteX25" fmla="*/ 881448 w 5181600"/>
              <a:gd name="connsiteY25" fmla="*/ 1079157 h 1762897"/>
              <a:gd name="connsiteX26" fmla="*/ 906162 w 5181600"/>
              <a:gd name="connsiteY26" fmla="*/ 1070919 h 1762897"/>
              <a:gd name="connsiteX27" fmla="*/ 955589 w 5181600"/>
              <a:gd name="connsiteY27" fmla="*/ 1029730 h 1762897"/>
              <a:gd name="connsiteX28" fmla="*/ 988540 w 5181600"/>
              <a:gd name="connsiteY28" fmla="*/ 1021492 h 1762897"/>
              <a:gd name="connsiteX29" fmla="*/ 1013254 w 5181600"/>
              <a:gd name="connsiteY29" fmla="*/ 1005016 h 1762897"/>
              <a:gd name="connsiteX30" fmla="*/ 1054443 w 5181600"/>
              <a:gd name="connsiteY30" fmla="*/ 955589 h 1762897"/>
              <a:gd name="connsiteX31" fmla="*/ 1120345 w 5181600"/>
              <a:gd name="connsiteY31" fmla="*/ 906162 h 1762897"/>
              <a:gd name="connsiteX32" fmla="*/ 1186248 w 5181600"/>
              <a:gd name="connsiteY32" fmla="*/ 881449 h 1762897"/>
              <a:gd name="connsiteX33" fmla="*/ 1202724 w 5181600"/>
              <a:gd name="connsiteY33" fmla="*/ 856735 h 1762897"/>
              <a:gd name="connsiteX34" fmla="*/ 1252151 w 5181600"/>
              <a:gd name="connsiteY34" fmla="*/ 823784 h 1762897"/>
              <a:gd name="connsiteX35" fmla="*/ 1293340 w 5181600"/>
              <a:gd name="connsiteY35" fmla="*/ 774357 h 1762897"/>
              <a:gd name="connsiteX36" fmla="*/ 1318054 w 5181600"/>
              <a:gd name="connsiteY36" fmla="*/ 766119 h 1762897"/>
              <a:gd name="connsiteX37" fmla="*/ 1367481 w 5181600"/>
              <a:gd name="connsiteY37" fmla="*/ 733168 h 1762897"/>
              <a:gd name="connsiteX38" fmla="*/ 1392194 w 5181600"/>
              <a:gd name="connsiteY38" fmla="*/ 716692 h 1762897"/>
              <a:gd name="connsiteX39" fmla="*/ 1425145 w 5181600"/>
              <a:gd name="connsiteY39" fmla="*/ 700216 h 1762897"/>
              <a:gd name="connsiteX40" fmla="*/ 1458097 w 5181600"/>
              <a:gd name="connsiteY40" fmla="*/ 675503 h 1762897"/>
              <a:gd name="connsiteX41" fmla="*/ 1482810 w 5181600"/>
              <a:gd name="connsiteY41" fmla="*/ 667265 h 1762897"/>
              <a:gd name="connsiteX42" fmla="*/ 1565189 w 5181600"/>
              <a:gd name="connsiteY42" fmla="*/ 626076 h 1762897"/>
              <a:gd name="connsiteX43" fmla="*/ 1589902 w 5181600"/>
              <a:gd name="connsiteY43" fmla="*/ 609600 h 1762897"/>
              <a:gd name="connsiteX44" fmla="*/ 1655805 w 5181600"/>
              <a:gd name="connsiteY44" fmla="*/ 576649 h 1762897"/>
              <a:gd name="connsiteX45" fmla="*/ 1705232 w 5181600"/>
              <a:gd name="connsiteY45" fmla="*/ 551935 h 1762897"/>
              <a:gd name="connsiteX46" fmla="*/ 1787610 w 5181600"/>
              <a:gd name="connsiteY46" fmla="*/ 535460 h 1762897"/>
              <a:gd name="connsiteX47" fmla="*/ 1828800 w 5181600"/>
              <a:gd name="connsiteY47" fmla="*/ 527222 h 1762897"/>
              <a:gd name="connsiteX48" fmla="*/ 1853513 w 5181600"/>
              <a:gd name="connsiteY48" fmla="*/ 518984 h 1762897"/>
              <a:gd name="connsiteX49" fmla="*/ 1911178 w 5181600"/>
              <a:gd name="connsiteY49" fmla="*/ 502508 h 1762897"/>
              <a:gd name="connsiteX50" fmla="*/ 1935891 w 5181600"/>
              <a:gd name="connsiteY50" fmla="*/ 486033 h 1762897"/>
              <a:gd name="connsiteX51" fmla="*/ 1993556 w 5181600"/>
              <a:gd name="connsiteY51" fmla="*/ 469557 h 1762897"/>
              <a:gd name="connsiteX52" fmla="*/ 2018270 w 5181600"/>
              <a:gd name="connsiteY52" fmla="*/ 461319 h 1762897"/>
              <a:gd name="connsiteX53" fmla="*/ 2042983 w 5181600"/>
              <a:gd name="connsiteY53" fmla="*/ 444843 h 1762897"/>
              <a:gd name="connsiteX54" fmla="*/ 2100648 w 5181600"/>
              <a:gd name="connsiteY54" fmla="*/ 420130 h 1762897"/>
              <a:gd name="connsiteX55" fmla="*/ 2183027 w 5181600"/>
              <a:gd name="connsiteY55" fmla="*/ 362465 h 1762897"/>
              <a:gd name="connsiteX56" fmla="*/ 2224216 w 5181600"/>
              <a:gd name="connsiteY56" fmla="*/ 354227 h 1762897"/>
              <a:gd name="connsiteX57" fmla="*/ 2281881 w 5181600"/>
              <a:gd name="connsiteY57" fmla="*/ 313038 h 1762897"/>
              <a:gd name="connsiteX58" fmla="*/ 2306594 w 5181600"/>
              <a:gd name="connsiteY58" fmla="*/ 304800 h 1762897"/>
              <a:gd name="connsiteX59" fmla="*/ 2339545 w 5181600"/>
              <a:gd name="connsiteY59" fmla="*/ 288324 h 1762897"/>
              <a:gd name="connsiteX60" fmla="*/ 2364259 w 5181600"/>
              <a:gd name="connsiteY60" fmla="*/ 271849 h 1762897"/>
              <a:gd name="connsiteX61" fmla="*/ 2397210 w 5181600"/>
              <a:gd name="connsiteY61" fmla="*/ 263611 h 1762897"/>
              <a:gd name="connsiteX62" fmla="*/ 2438400 w 5181600"/>
              <a:gd name="connsiteY62" fmla="*/ 247135 h 1762897"/>
              <a:gd name="connsiteX63" fmla="*/ 2463113 w 5181600"/>
              <a:gd name="connsiteY63" fmla="*/ 238897 h 1762897"/>
              <a:gd name="connsiteX64" fmla="*/ 2487827 w 5181600"/>
              <a:gd name="connsiteY64" fmla="*/ 222422 h 1762897"/>
              <a:gd name="connsiteX65" fmla="*/ 2603156 w 5181600"/>
              <a:gd name="connsiteY65" fmla="*/ 189470 h 1762897"/>
              <a:gd name="connsiteX66" fmla="*/ 2702010 w 5181600"/>
              <a:gd name="connsiteY66" fmla="*/ 156519 h 1762897"/>
              <a:gd name="connsiteX67" fmla="*/ 2726724 w 5181600"/>
              <a:gd name="connsiteY67" fmla="*/ 148281 h 1762897"/>
              <a:gd name="connsiteX68" fmla="*/ 2842054 w 5181600"/>
              <a:gd name="connsiteY68" fmla="*/ 140043 h 1762897"/>
              <a:gd name="connsiteX69" fmla="*/ 2982097 w 5181600"/>
              <a:gd name="connsiteY69" fmla="*/ 115330 h 1762897"/>
              <a:gd name="connsiteX70" fmla="*/ 3048000 w 5181600"/>
              <a:gd name="connsiteY70" fmla="*/ 107092 h 1762897"/>
              <a:gd name="connsiteX71" fmla="*/ 3146854 w 5181600"/>
              <a:gd name="connsiteY71" fmla="*/ 82378 h 1762897"/>
              <a:gd name="connsiteX72" fmla="*/ 3179805 w 5181600"/>
              <a:gd name="connsiteY72" fmla="*/ 74141 h 1762897"/>
              <a:gd name="connsiteX73" fmla="*/ 3204518 w 5181600"/>
              <a:gd name="connsiteY73" fmla="*/ 65903 h 1762897"/>
              <a:gd name="connsiteX74" fmla="*/ 3459891 w 5181600"/>
              <a:gd name="connsiteY74" fmla="*/ 41189 h 1762897"/>
              <a:gd name="connsiteX75" fmla="*/ 3542270 w 5181600"/>
              <a:gd name="connsiteY75" fmla="*/ 24714 h 1762897"/>
              <a:gd name="connsiteX76" fmla="*/ 3566983 w 5181600"/>
              <a:gd name="connsiteY76" fmla="*/ 16476 h 1762897"/>
              <a:gd name="connsiteX77" fmla="*/ 3723502 w 5181600"/>
              <a:gd name="connsiteY77" fmla="*/ 0 h 1762897"/>
              <a:gd name="connsiteX78" fmla="*/ 4283675 w 5181600"/>
              <a:gd name="connsiteY78" fmla="*/ 8238 h 1762897"/>
              <a:gd name="connsiteX79" fmla="*/ 4308389 w 5181600"/>
              <a:gd name="connsiteY79" fmla="*/ 16476 h 1762897"/>
              <a:gd name="connsiteX80" fmla="*/ 4506097 w 5181600"/>
              <a:gd name="connsiteY80" fmla="*/ 32951 h 1762897"/>
              <a:gd name="connsiteX81" fmla="*/ 5082745 w 5181600"/>
              <a:gd name="connsiteY81" fmla="*/ 32951 h 1762897"/>
              <a:gd name="connsiteX82" fmla="*/ 5107459 w 5181600"/>
              <a:gd name="connsiteY82" fmla="*/ 24714 h 1762897"/>
              <a:gd name="connsiteX83" fmla="*/ 5181600 w 5181600"/>
              <a:gd name="connsiteY83" fmla="*/ 16476 h 176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181600" h="1762897">
                <a:moveTo>
                  <a:pt x="0" y="1762897"/>
                </a:moveTo>
                <a:cubicBezTo>
                  <a:pt x="16476" y="1760151"/>
                  <a:pt x="33581" y="1759942"/>
                  <a:pt x="49427" y="1754660"/>
                </a:cubicBezTo>
                <a:cubicBezTo>
                  <a:pt x="58820" y="1751529"/>
                  <a:pt x="65285" y="1742612"/>
                  <a:pt x="74140" y="1738184"/>
                </a:cubicBezTo>
                <a:cubicBezTo>
                  <a:pt x="81907" y="1734301"/>
                  <a:pt x="90616" y="1732692"/>
                  <a:pt x="98854" y="1729946"/>
                </a:cubicBezTo>
                <a:cubicBezTo>
                  <a:pt x="157108" y="1691108"/>
                  <a:pt x="84975" y="1739859"/>
                  <a:pt x="156518" y="1688757"/>
                </a:cubicBezTo>
                <a:cubicBezTo>
                  <a:pt x="164575" y="1683002"/>
                  <a:pt x="172994" y="1677773"/>
                  <a:pt x="181232" y="1672281"/>
                </a:cubicBezTo>
                <a:cubicBezTo>
                  <a:pt x="186724" y="1664043"/>
                  <a:pt x="192796" y="1656164"/>
                  <a:pt x="197708" y="1647568"/>
                </a:cubicBezTo>
                <a:cubicBezTo>
                  <a:pt x="209646" y="1626676"/>
                  <a:pt x="214598" y="1607971"/>
                  <a:pt x="230659" y="1589903"/>
                </a:cubicBezTo>
                <a:cubicBezTo>
                  <a:pt x="246139" y="1572488"/>
                  <a:pt x="267161" y="1559863"/>
                  <a:pt x="280086" y="1540476"/>
                </a:cubicBezTo>
                <a:cubicBezTo>
                  <a:pt x="310292" y="1495166"/>
                  <a:pt x="280086" y="1533611"/>
                  <a:pt x="321275" y="1499287"/>
                </a:cubicBezTo>
                <a:cubicBezTo>
                  <a:pt x="362414" y="1465004"/>
                  <a:pt x="327271" y="1480813"/>
                  <a:pt x="370702" y="1466335"/>
                </a:cubicBezTo>
                <a:cubicBezTo>
                  <a:pt x="381686" y="1458097"/>
                  <a:pt x="392406" y="1449495"/>
                  <a:pt x="403654" y="1441622"/>
                </a:cubicBezTo>
                <a:cubicBezTo>
                  <a:pt x="419876" y="1430267"/>
                  <a:pt x="453081" y="1408670"/>
                  <a:pt x="453081" y="1408670"/>
                </a:cubicBezTo>
                <a:cubicBezTo>
                  <a:pt x="455827" y="1400432"/>
                  <a:pt x="455178" y="1390097"/>
                  <a:pt x="461318" y="1383957"/>
                </a:cubicBezTo>
                <a:cubicBezTo>
                  <a:pt x="475320" y="1369955"/>
                  <a:pt x="494269" y="1361990"/>
                  <a:pt x="510745" y="1351006"/>
                </a:cubicBezTo>
                <a:lnTo>
                  <a:pt x="535459" y="1334530"/>
                </a:lnTo>
                <a:cubicBezTo>
                  <a:pt x="543697" y="1329038"/>
                  <a:pt x="553172" y="1325055"/>
                  <a:pt x="560173" y="1318054"/>
                </a:cubicBezTo>
                <a:cubicBezTo>
                  <a:pt x="568411" y="1309816"/>
                  <a:pt x="577428" y="1302291"/>
                  <a:pt x="584886" y="1293341"/>
                </a:cubicBezTo>
                <a:cubicBezTo>
                  <a:pt x="591224" y="1285735"/>
                  <a:pt x="594003" y="1275250"/>
                  <a:pt x="601362" y="1268627"/>
                </a:cubicBezTo>
                <a:cubicBezTo>
                  <a:pt x="621772" y="1250258"/>
                  <a:pt x="642704" y="1231480"/>
                  <a:pt x="667264" y="1219200"/>
                </a:cubicBezTo>
                <a:cubicBezTo>
                  <a:pt x="687405" y="1209129"/>
                  <a:pt x="707465" y="1200803"/>
                  <a:pt x="724929" y="1186249"/>
                </a:cubicBezTo>
                <a:cubicBezTo>
                  <a:pt x="733879" y="1178791"/>
                  <a:pt x="740693" y="1168993"/>
                  <a:pt x="749643" y="1161535"/>
                </a:cubicBezTo>
                <a:cubicBezTo>
                  <a:pt x="762679" y="1150672"/>
                  <a:pt x="792660" y="1134077"/>
                  <a:pt x="807308" y="1128584"/>
                </a:cubicBezTo>
                <a:cubicBezTo>
                  <a:pt x="817909" y="1124609"/>
                  <a:pt x="829275" y="1123092"/>
                  <a:pt x="840259" y="1120346"/>
                </a:cubicBezTo>
                <a:cubicBezTo>
                  <a:pt x="848497" y="1114854"/>
                  <a:pt x="857972" y="1110871"/>
                  <a:pt x="864973" y="1103870"/>
                </a:cubicBezTo>
                <a:cubicBezTo>
                  <a:pt x="871974" y="1096869"/>
                  <a:pt x="873717" y="1085342"/>
                  <a:pt x="881448" y="1079157"/>
                </a:cubicBezTo>
                <a:cubicBezTo>
                  <a:pt x="888229" y="1073732"/>
                  <a:pt x="897924" y="1073665"/>
                  <a:pt x="906162" y="1070919"/>
                </a:cubicBezTo>
                <a:cubicBezTo>
                  <a:pt x="921007" y="1056074"/>
                  <a:pt x="935518" y="1038332"/>
                  <a:pt x="955589" y="1029730"/>
                </a:cubicBezTo>
                <a:cubicBezTo>
                  <a:pt x="965995" y="1025270"/>
                  <a:pt x="977556" y="1024238"/>
                  <a:pt x="988540" y="1021492"/>
                </a:cubicBezTo>
                <a:cubicBezTo>
                  <a:pt x="996778" y="1016000"/>
                  <a:pt x="1006253" y="1012017"/>
                  <a:pt x="1013254" y="1005016"/>
                </a:cubicBezTo>
                <a:cubicBezTo>
                  <a:pt x="1072324" y="945946"/>
                  <a:pt x="980209" y="1016327"/>
                  <a:pt x="1054443" y="955589"/>
                </a:cubicBezTo>
                <a:cubicBezTo>
                  <a:pt x="1075695" y="938201"/>
                  <a:pt x="1094295" y="914845"/>
                  <a:pt x="1120345" y="906162"/>
                </a:cubicBezTo>
                <a:cubicBezTo>
                  <a:pt x="1159087" y="893248"/>
                  <a:pt x="1136996" y="901149"/>
                  <a:pt x="1186248" y="881449"/>
                </a:cubicBezTo>
                <a:cubicBezTo>
                  <a:pt x="1191740" y="873211"/>
                  <a:pt x="1195273" y="863255"/>
                  <a:pt x="1202724" y="856735"/>
                </a:cubicBezTo>
                <a:cubicBezTo>
                  <a:pt x="1217626" y="843696"/>
                  <a:pt x="1252151" y="823784"/>
                  <a:pt x="1252151" y="823784"/>
                </a:cubicBezTo>
                <a:cubicBezTo>
                  <a:pt x="1264308" y="805549"/>
                  <a:pt x="1274312" y="787042"/>
                  <a:pt x="1293340" y="774357"/>
                </a:cubicBezTo>
                <a:cubicBezTo>
                  <a:pt x="1300565" y="769540"/>
                  <a:pt x="1309816" y="768865"/>
                  <a:pt x="1318054" y="766119"/>
                </a:cubicBezTo>
                <a:lnTo>
                  <a:pt x="1367481" y="733168"/>
                </a:lnTo>
                <a:cubicBezTo>
                  <a:pt x="1375719" y="727676"/>
                  <a:pt x="1383339" y="721120"/>
                  <a:pt x="1392194" y="716692"/>
                </a:cubicBezTo>
                <a:cubicBezTo>
                  <a:pt x="1403178" y="711200"/>
                  <a:pt x="1414731" y="706724"/>
                  <a:pt x="1425145" y="700216"/>
                </a:cubicBezTo>
                <a:cubicBezTo>
                  <a:pt x="1436788" y="692939"/>
                  <a:pt x="1446176" y="682315"/>
                  <a:pt x="1458097" y="675503"/>
                </a:cubicBezTo>
                <a:cubicBezTo>
                  <a:pt x="1465636" y="671195"/>
                  <a:pt x="1475219" y="671482"/>
                  <a:pt x="1482810" y="667265"/>
                </a:cubicBezTo>
                <a:cubicBezTo>
                  <a:pt x="1563055" y="622684"/>
                  <a:pt x="1500792" y="642175"/>
                  <a:pt x="1565189" y="626076"/>
                </a:cubicBezTo>
                <a:cubicBezTo>
                  <a:pt x="1573427" y="620584"/>
                  <a:pt x="1581210" y="614341"/>
                  <a:pt x="1589902" y="609600"/>
                </a:cubicBezTo>
                <a:cubicBezTo>
                  <a:pt x="1611464" y="597839"/>
                  <a:pt x="1635370" y="590273"/>
                  <a:pt x="1655805" y="576649"/>
                </a:cubicBezTo>
                <a:cubicBezTo>
                  <a:pt x="1678594" y="561456"/>
                  <a:pt x="1679150" y="557954"/>
                  <a:pt x="1705232" y="551935"/>
                </a:cubicBezTo>
                <a:cubicBezTo>
                  <a:pt x="1732518" y="545638"/>
                  <a:pt x="1760151" y="540952"/>
                  <a:pt x="1787610" y="535460"/>
                </a:cubicBezTo>
                <a:cubicBezTo>
                  <a:pt x="1801340" y="532714"/>
                  <a:pt x="1815517" y="531650"/>
                  <a:pt x="1828800" y="527222"/>
                </a:cubicBezTo>
                <a:cubicBezTo>
                  <a:pt x="1837038" y="524476"/>
                  <a:pt x="1845164" y="521370"/>
                  <a:pt x="1853513" y="518984"/>
                </a:cubicBezTo>
                <a:cubicBezTo>
                  <a:pt x="1865831" y="515465"/>
                  <a:pt x="1898010" y="509092"/>
                  <a:pt x="1911178" y="502508"/>
                </a:cubicBezTo>
                <a:cubicBezTo>
                  <a:pt x="1920033" y="498080"/>
                  <a:pt x="1927036" y="490461"/>
                  <a:pt x="1935891" y="486033"/>
                </a:cubicBezTo>
                <a:cubicBezTo>
                  <a:pt x="1949059" y="479449"/>
                  <a:pt x="1981239" y="473076"/>
                  <a:pt x="1993556" y="469557"/>
                </a:cubicBezTo>
                <a:cubicBezTo>
                  <a:pt x="2001905" y="467171"/>
                  <a:pt x="2010032" y="464065"/>
                  <a:pt x="2018270" y="461319"/>
                </a:cubicBezTo>
                <a:cubicBezTo>
                  <a:pt x="2026508" y="455827"/>
                  <a:pt x="2034128" y="449271"/>
                  <a:pt x="2042983" y="444843"/>
                </a:cubicBezTo>
                <a:cubicBezTo>
                  <a:pt x="2099048" y="416811"/>
                  <a:pt x="2032070" y="462992"/>
                  <a:pt x="2100648" y="420130"/>
                </a:cubicBezTo>
                <a:cubicBezTo>
                  <a:pt x="2117462" y="409621"/>
                  <a:pt x="2168296" y="365411"/>
                  <a:pt x="2183027" y="362465"/>
                </a:cubicBezTo>
                <a:lnTo>
                  <a:pt x="2224216" y="354227"/>
                </a:lnTo>
                <a:cubicBezTo>
                  <a:pt x="2337997" y="297335"/>
                  <a:pt x="2181686" y="379834"/>
                  <a:pt x="2281881" y="313038"/>
                </a:cubicBezTo>
                <a:cubicBezTo>
                  <a:pt x="2289106" y="308221"/>
                  <a:pt x="2298613" y="308221"/>
                  <a:pt x="2306594" y="304800"/>
                </a:cubicBezTo>
                <a:cubicBezTo>
                  <a:pt x="2317881" y="299962"/>
                  <a:pt x="2328883" y="294417"/>
                  <a:pt x="2339545" y="288324"/>
                </a:cubicBezTo>
                <a:cubicBezTo>
                  <a:pt x="2348141" y="283412"/>
                  <a:pt x="2355159" y="275749"/>
                  <a:pt x="2364259" y="271849"/>
                </a:cubicBezTo>
                <a:cubicBezTo>
                  <a:pt x="2374665" y="267389"/>
                  <a:pt x="2386469" y="267191"/>
                  <a:pt x="2397210" y="263611"/>
                </a:cubicBezTo>
                <a:cubicBezTo>
                  <a:pt x="2411239" y="258935"/>
                  <a:pt x="2424554" y="252327"/>
                  <a:pt x="2438400" y="247135"/>
                </a:cubicBezTo>
                <a:cubicBezTo>
                  <a:pt x="2446530" y="244086"/>
                  <a:pt x="2455346" y="242780"/>
                  <a:pt x="2463113" y="238897"/>
                </a:cubicBezTo>
                <a:cubicBezTo>
                  <a:pt x="2471968" y="234469"/>
                  <a:pt x="2478780" y="226443"/>
                  <a:pt x="2487827" y="222422"/>
                </a:cubicBezTo>
                <a:cubicBezTo>
                  <a:pt x="2535427" y="201267"/>
                  <a:pt x="2550795" y="206923"/>
                  <a:pt x="2603156" y="189470"/>
                </a:cubicBezTo>
                <a:lnTo>
                  <a:pt x="2702010" y="156519"/>
                </a:lnTo>
                <a:cubicBezTo>
                  <a:pt x="2710248" y="153773"/>
                  <a:pt x="2718062" y="148900"/>
                  <a:pt x="2726724" y="148281"/>
                </a:cubicBezTo>
                <a:lnTo>
                  <a:pt x="2842054" y="140043"/>
                </a:lnTo>
                <a:cubicBezTo>
                  <a:pt x="2900252" y="128405"/>
                  <a:pt x="2907005" y="126594"/>
                  <a:pt x="2982097" y="115330"/>
                </a:cubicBezTo>
                <a:cubicBezTo>
                  <a:pt x="3003991" y="112046"/>
                  <a:pt x="3026032" y="109838"/>
                  <a:pt x="3048000" y="107092"/>
                </a:cubicBezTo>
                <a:lnTo>
                  <a:pt x="3146854" y="82378"/>
                </a:lnTo>
                <a:cubicBezTo>
                  <a:pt x="3157838" y="79632"/>
                  <a:pt x="3169064" y="77721"/>
                  <a:pt x="3179805" y="74141"/>
                </a:cubicBezTo>
                <a:cubicBezTo>
                  <a:pt x="3188043" y="71395"/>
                  <a:pt x="3195931" y="67191"/>
                  <a:pt x="3204518" y="65903"/>
                </a:cubicBezTo>
                <a:cubicBezTo>
                  <a:pt x="3309411" y="50169"/>
                  <a:pt x="3357886" y="48475"/>
                  <a:pt x="3459891" y="41189"/>
                </a:cubicBezTo>
                <a:cubicBezTo>
                  <a:pt x="3515726" y="22577"/>
                  <a:pt x="3447609" y="43646"/>
                  <a:pt x="3542270" y="24714"/>
                </a:cubicBezTo>
                <a:cubicBezTo>
                  <a:pt x="3550785" y="23011"/>
                  <a:pt x="3558379" y="17649"/>
                  <a:pt x="3566983" y="16476"/>
                </a:cubicBezTo>
                <a:cubicBezTo>
                  <a:pt x="3618963" y="9388"/>
                  <a:pt x="3723502" y="0"/>
                  <a:pt x="3723502" y="0"/>
                </a:cubicBezTo>
                <a:lnTo>
                  <a:pt x="4283675" y="8238"/>
                </a:lnTo>
                <a:cubicBezTo>
                  <a:pt x="4292355" y="8483"/>
                  <a:pt x="4299806" y="15156"/>
                  <a:pt x="4308389" y="16476"/>
                </a:cubicBezTo>
                <a:cubicBezTo>
                  <a:pt x="4350251" y="22916"/>
                  <a:pt x="4473386" y="30615"/>
                  <a:pt x="4506097" y="32951"/>
                </a:cubicBezTo>
                <a:cubicBezTo>
                  <a:pt x="4704368" y="99044"/>
                  <a:pt x="4543263" y="48364"/>
                  <a:pt x="5082745" y="32951"/>
                </a:cubicBezTo>
                <a:cubicBezTo>
                  <a:pt x="5091425" y="32703"/>
                  <a:pt x="5098982" y="26598"/>
                  <a:pt x="5107459" y="24714"/>
                </a:cubicBezTo>
                <a:cubicBezTo>
                  <a:pt x="5150627" y="15122"/>
                  <a:pt x="5147278" y="16476"/>
                  <a:pt x="5181600" y="16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75792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6">
            <a:extLst>
              <a:ext uri="{FF2B5EF4-FFF2-40B4-BE49-F238E27FC236}">
                <a16:creationId xmlns:a16="http://schemas.microsoft.com/office/drawing/2014/main" id="{0C929FDC-602C-4139-825C-85B3AD6645DD}"/>
              </a:ext>
            </a:extLst>
          </p:cNvPr>
          <p:cNvSpPr>
            <a:spLocks noGrp="1" noChangeArrowheads="1"/>
          </p:cNvSpPr>
          <p:nvPr>
            <p:ph type="title"/>
          </p:nvPr>
        </p:nvSpPr>
        <p:spPr/>
        <p:txBody>
          <a:bodyPr>
            <a:normAutofit/>
          </a:bodyPr>
          <a:lstStyle/>
          <a:p>
            <a:pPr>
              <a:defRPr/>
            </a:pPr>
            <a:r>
              <a:rPr lang="da-DK" altLang="da-DK" sz="3600" dirty="0">
                <a:latin typeface="Calibri" panose="020F0502020204030204" pitchFamily="34" charset="0"/>
                <a:cs typeface="Calibri" panose="020F0502020204030204" pitchFamily="34" charset="0"/>
              </a:rPr>
              <a:t>Vækst og udvikling er mange ting !</a:t>
            </a:r>
          </a:p>
        </p:txBody>
      </p:sp>
      <p:pic>
        <p:nvPicPr>
          <p:cNvPr id="13315" name="Picture 9" descr="Billede1a">
            <a:extLst>
              <a:ext uri="{FF2B5EF4-FFF2-40B4-BE49-F238E27FC236}">
                <a16:creationId xmlns:a16="http://schemas.microsoft.com/office/drawing/2014/main" id="{2ED97FEF-DADC-4F9F-9171-D6AD5CED179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063750" y="1412875"/>
            <a:ext cx="7416800" cy="518160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5124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74519CE-8B24-4059-AE4A-9D14F60BA661}"/>
              </a:ext>
            </a:extLst>
          </p:cNvPr>
          <p:cNvSpPr>
            <a:spLocks noGrp="1"/>
          </p:cNvSpPr>
          <p:nvPr>
            <p:ph type="title"/>
          </p:nvPr>
        </p:nvSpPr>
        <p:spPr/>
        <p:txBody>
          <a:bodyPr/>
          <a:lstStyle/>
          <a:p>
            <a:pPr>
              <a:defRPr/>
            </a:pPr>
            <a:r>
              <a:rPr lang="da-DK" dirty="0" err="1">
                <a:solidFill>
                  <a:schemeClr val="tx1"/>
                </a:solidFill>
                <a:latin typeface="Comic Sans MS" panose="030F0702030302020204" pitchFamily="66" charset="0"/>
              </a:rPr>
              <a:t>Take</a:t>
            </a:r>
            <a:r>
              <a:rPr lang="da-DK" dirty="0">
                <a:solidFill>
                  <a:schemeClr val="tx1"/>
                </a:solidFill>
                <a:latin typeface="Comic Sans MS" panose="030F0702030302020204" pitchFamily="66" charset="0"/>
              </a:rPr>
              <a:t> Home Message</a:t>
            </a:r>
          </a:p>
        </p:txBody>
      </p:sp>
      <p:sp>
        <p:nvSpPr>
          <p:cNvPr id="14339" name="Pladsholder til indhold 4">
            <a:extLst>
              <a:ext uri="{FF2B5EF4-FFF2-40B4-BE49-F238E27FC236}">
                <a16:creationId xmlns:a16="http://schemas.microsoft.com/office/drawing/2014/main" id="{52F4CAC9-1D98-445E-AE59-C6182F1796D1}"/>
              </a:ext>
            </a:extLst>
          </p:cNvPr>
          <p:cNvSpPr>
            <a:spLocks noGrp="1"/>
          </p:cNvSpPr>
          <p:nvPr>
            <p:ph sz="quarter" idx="1"/>
          </p:nvPr>
        </p:nvSpPr>
        <p:spPr>
          <a:xfrm>
            <a:off x="1981200" y="1600201"/>
            <a:ext cx="7467600" cy="4873625"/>
          </a:xfrm>
        </p:spPr>
        <p:txBody>
          <a:bodyPr/>
          <a:lstStyle/>
          <a:p>
            <a:pPr marL="0" indent="0">
              <a:buNone/>
            </a:pPr>
            <a:endParaRPr lang="da-DK" altLang="da-DK" dirty="0"/>
          </a:p>
          <a:p>
            <a:pPr marL="0" indent="0">
              <a:buNone/>
            </a:pPr>
            <a:endParaRPr lang="da-DK" altLang="da-DK" dirty="0"/>
          </a:p>
          <a:p>
            <a:pPr marL="0" indent="0">
              <a:buNone/>
            </a:pPr>
            <a:endParaRPr lang="da-DK" altLang="da-DK" dirty="0"/>
          </a:p>
          <a:p>
            <a:r>
              <a:rPr lang="da-DK" altLang="da-DK" dirty="0">
                <a:latin typeface="Calibri" panose="020F0502020204030204" pitchFamily="34" charset="0"/>
                <a:cs typeface="Calibri" panose="020F0502020204030204" pitchFamily="34" charset="0"/>
              </a:rPr>
              <a:t>Vækst kurven – dit bedste redskab</a:t>
            </a:r>
          </a:p>
        </p:txBody>
      </p:sp>
    </p:spTree>
    <p:extLst>
      <p:ext uri="{BB962C8B-B14F-4D97-AF65-F5344CB8AC3E}">
        <p14:creationId xmlns:p14="http://schemas.microsoft.com/office/powerpoint/2010/main" val="279411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e 14"/>
          <p:cNvGrpSpPr/>
          <p:nvPr/>
        </p:nvGrpSpPr>
        <p:grpSpPr>
          <a:xfrm>
            <a:off x="5328623" y="180975"/>
            <a:ext cx="6862870" cy="6677025"/>
            <a:chOff x="-2567044" y="1028252"/>
            <a:chExt cx="15761841" cy="16651533"/>
          </a:xfrm>
        </p:grpSpPr>
        <p:grpSp>
          <p:nvGrpSpPr>
            <p:cNvPr id="16" name="Group 13" descr="Overweiv of scientific findings from The Danish Childhood Obesity Data- and Biobank within the different organ systems.">
              <a:extLst>
                <a:ext uri="{FF2B5EF4-FFF2-40B4-BE49-F238E27FC236}">
                  <a16:creationId xmlns:a16="http://schemas.microsoft.com/office/drawing/2014/main" id="{F8AC99D4-F6BF-544D-AF50-5E67136DE303}"/>
                </a:ext>
                <a:ext uri="{C183D7F6-B498-43B3-948B-1728B52AA6E4}">
                  <adec:decorative xmlns:adec="http://schemas.microsoft.com/office/drawing/2017/decorative" val="0"/>
                </a:ext>
              </a:extLst>
            </p:cNvPr>
            <p:cNvGrpSpPr/>
            <p:nvPr/>
          </p:nvGrpSpPr>
          <p:grpSpPr>
            <a:xfrm>
              <a:off x="0" y="1028252"/>
              <a:ext cx="13194797" cy="16651533"/>
              <a:chOff x="0" y="1028251"/>
              <a:chExt cx="5055790" cy="6757415"/>
            </a:xfrm>
          </p:grpSpPr>
          <p:pic>
            <p:nvPicPr>
              <p:cNvPr id="29" name="Picture 3">
                <a:extLst>
                  <a:ext uri="{FF2B5EF4-FFF2-40B4-BE49-F238E27FC236}">
                    <a16:creationId xmlns:a16="http://schemas.microsoft.com/office/drawing/2014/main" id="{814F0124-6739-D942-80A9-D8A401D844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28251"/>
                <a:ext cx="5055790" cy="6757415"/>
              </a:xfrm>
              <a:prstGeom prst="rect">
                <a:avLst/>
              </a:prstGeom>
              <a:ln>
                <a:noFill/>
              </a:ln>
              <a:effectLst/>
            </p:spPr>
          </p:pic>
          <p:pic>
            <p:nvPicPr>
              <p:cNvPr id="30" name="Picture 7">
                <a:extLst>
                  <a:ext uri="{FF2B5EF4-FFF2-40B4-BE49-F238E27FC236}">
                    <a16:creationId xmlns:a16="http://schemas.microsoft.com/office/drawing/2014/main" id="{03A78B6E-DCEF-1746-BE81-9E89B6BAD4F5}"/>
                  </a:ext>
                </a:extLst>
              </p:cNvPr>
              <p:cNvPicPr>
                <a:picLocks noChangeAspect="1"/>
              </p:cNvPicPr>
              <p:nvPr/>
            </p:nvPicPr>
            <p:blipFill>
              <a:blip r:embed="rId4"/>
              <a:stretch>
                <a:fillRect/>
              </a:stretch>
            </p:blipFill>
            <p:spPr>
              <a:xfrm>
                <a:off x="3099577" y="7572933"/>
                <a:ext cx="1583549" cy="137039"/>
              </a:xfrm>
              <a:prstGeom prst="rect">
                <a:avLst/>
              </a:prstGeom>
            </p:spPr>
          </p:pic>
          <p:pic>
            <p:nvPicPr>
              <p:cNvPr id="31" name="Picture 8">
                <a:extLst>
                  <a:ext uri="{FF2B5EF4-FFF2-40B4-BE49-F238E27FC236}">
                    <a16:creationId xmlns:a16="http://schemas.microsoft.com/office/drawing/2014/main" id="{EBB407E9-1FEE-8E49-9B4D-2F1EE2BDA5CF}"/>
                  </a:ext>
                </a:extLst>
              </p:cNvPr>
              <p:cNvPicPr>
                <a:picLocks noChangeAspect="1"/>
              </p:cNvPicPr>
              <p:nvPr/>
            </p:nvPicPr>
            <p:blipFill>
              <a:blip r:embed="rId4"/>
              <a:stretch>
                <a:fillRect/>
              </a:stretch>
            </p:blipFill>
            <p:spPr>
              <a:xfrm>
                <a:off x="3118551" y="7456281"/>
                <a:ext cx="1583549" cy="137039"/>
              </a:xfrm>
              <a:prstGeom prst="rect">
                <a:avLst/>
              </a:prstGeom>
            </p:spPr>
          </p:pic>
          <p:pic>
            <p:nvPicPr>
              <p:cNvPr id="32" name="Picture 9">
                <a:extLst>
                  <a:ext uri="{FF2B5EF4-FFF2-40B4-BE49-F238E27FC236}">
                    <a16:creationId xmlns:a16="http://schemas.microsoft.com/office/drawing/2014/main" id="{A52088DD-F5B7-6F48-82DA-786C31FF6CAB}"/>
                  </a:ext>
                </a:extLst>
              </p:cNvPr>
              <p:cNvPicPr>
                <a:picLocks noChangeAspect="1"/>
              </p:cNvPicPr>
              <p:nvPr/>
            </p:nvPicPr>
            <p:blipFill>
              <a:blip r:embed="rId4"/>
              <a:stretch>
                <a:fillRect/>
              </a:stretch>
            </p:blipFill>
            <p:spPr>
              <a:xfrm>
                <a:off x="3128774" y="7354114"/>
                <a:ext cx="1583549" cy="137039"/>
              </a:xfrm>
              <a:prstGeom prst="rect">
                <a:avLst/>
              </a:prstGeom>
            </p:spPr>
          </p:pic>
          <p:pic>
            <p:nvPicPr>
              <p:cNvPr id="33" name="Picture 10">
                <a:extLst>
                  <a:ext uri="{FF2B5EF4-FFF2-40B4-BE49-F238E27FC236}">
                    <a16:creationId xmlns:a16="http://schemas.microsoft.com/office/drawing/2014/main" id="{46E4F8D5-EE53-C043-8636-004C41393622}"/>
                  </a:ext>
                </a:extLst>
              </p:cNvPr>
              <p:cNvPicPr>
                <a:picLocks noChangeAspect="1"/>
              </p:cNvPicPr>
              <p:nvPr/>
            </p:nvPicPr>
            <p:blipFill>
              <a:blip r:embed="rId4"/>
              <a:stretch>
                <a:fillRect/>
              </a:stretch>
            </p:blipFill>
            <p:spPr>
              <a:xfrm>
                <a:off x="3063480" y="7230422"/>
                <a:ext cx="1583549" cy="137039"/>
              </a:xfrm>
              <a:prstGeom prst="rect">
                <a:avLst/>
              </a:prstGeom>
            </p:spPr>
          </p:pic>
          <p:pic>
            <p:nvPicPr>
              <p:cNvPr id="34" name="Picture 11">
                <a:extLst>
                  <a:ext uri="{FF2B5EF4-FFF2-40B4-BE49-F238E27FC236}">
                    <a16:creationId xmlns:a16="http://schemas.microsoft.com/office/drawing/2014/main" id="{749A4D82-CB79-A346-8302-43D5BD6054CA}"/>
                  </a:ext>
                </a:extLst>
              </p:cNvPr>
              <p:cNvPicPr>
                <a:picLocks noChangeAspect="1"/>
              </p:cNvPicPr>
              <p:nvPr/>
            </p:nvPicPr>
            <p:blipFill>
              <a:blip r:embed="rId4"/>
              <a:stretch>
                <a:fillRect/>
              </a:stretch>
            </p:blipFill>
            <p:spPr>
              <a:xfrm>
                <a:off x="3099577" y="7089154"/>
                <a:ext cx="1583549" cy="137039"/>
              </a:xfrm>
              <a:prstGeom prst="rect">
                <a:avLst/>
              </a:prstGeom>
            </p:spPr>
          </p:pic>
          <p:pic>
            <p:nvPicPr>
              <p:cNvPr id="35" name="Picture 12">
                <a:extLst>
                  <a:ext uri="{FF2B5EF4-FFF2-40B4-BE49-F238E27FC236}">
                    <a16:creationId xmlns:a16="http://schemas.microsoft.com/office/drawing/2014/main" id="{0B2341A0-6610-BE4F-8606-74A127031FEF}"/>
                  </a:ext>
                </a:extLst>
              </p:cNvPr>
              <p:cNvPicPr>
                <a:picLocks noChangeAspect="1"/>
              </p:cNvPicPr>
              <p:nvPr/>
            </p:nvPicPr>
            <p:blipFill>
              <a:blip r:embed="rId4"/>
              <a:stretch>
                <a:fillRect/>
              </a:stretch>
            </p:blipFill>
            <p:spPr>
              <a:xfrm>
                <a:off x="3099577" y="6996385"/>
                <a:ext cx="1583549" cy="137039"/>
              </a:xfrm>
              <a:prstGeom prst="rect">
                <a:avLst/>
              </a:prstGeom>
            </p:spPr>
          </p:pic>
        </p:grpSp>
        <p:sp>
          <p:nvSpPr>
            <p:cNvPr id="17" name="Tekstfelt 26">
              <a:extLst>
                <a:ext uri="{FF2B5EF4-FFF2-40B4-BE49-F238E27FC236}">
                  <a16:creationId xmlns:a16="http://schemas.microsoft.com/office/drawing/2014/main" id="{A9AB6C73-CEB9-0241-9F33-A5006AD69BCD}"/>
                </a:ext>
              </a:extLst>
            </p:cNvPr>
            <p:cNvSpPr txBox="1"/>
            <p:nvPr/>
          </p:nvSpPr>
          <p:spPr>
            <a:xfrm>
              <a:off x="502819" y="1624306"/>
              <a:ext cx="3628956" cy="1628930"/>
            </a:xfrm>
            <a:prstGeom prst="rect">
              <a:avLst/>
            </a:prstGeom>
            <a:solidFill>
              <a:sysClr val="window" lastClr="FFFFFF"/>
            </a:solidFill>
          </p:spPr>
          <p:txBody>
            <a:bodyPr wrap="square" rtlCol="0">
              <a:noAutofit/>
            </a:bodyPr>
            <a:lstStyle/>
            <a:p>
              <a:pPr>
                <a:spcAft>
                  <a:spcPts val="0"/>
                </a:spcAft>
              </a:pPr>
              <a:r>
                <a:rPr lang="en-US" sz="9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Psychosocial</a:t>
              </a:r>
              <a:endParaRPr lang="da-DK" sz="1600" dirty="0">
                <a:effectLst/>
                <a:latin typeface="Times New Roman" panose="02020603050405020304" pitchFamily="18" charset="0"/>
                <a:ea typeface="Times New Roman" panose="02020603050405020304" pitchFamily="18" charset="0"/>
              </a:endParaRPr>
            </a:p>
            <a:p>
              <a:pPr>
                <a:spcAft>
                  <a:spcPts val="0"/>
                </a:spcAft>
              </a:pPr>
              <a:r>
                <a:rPr lang="en-US" sz="9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Improvements during treatment: </a:t>
              </a:r>
              <a:r>
                <a:rPr lang="en-US" sz="900" dirty="0" err="1">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QoL</a:t>
              </a:r>
              <a:r>
                <a:rPr lang="en-US" sz="9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 bullying, appetite, body perception</a:t>
              </a:r>
              <a:endParaRPr lang="da-DK" sz="1600" dirty="0">
                <a:effectLst/>
                <a:latin typeface="Times New Roman" panose="02020603050405020304" pitchFamily="18" charset="0"/>
                <a:ea typeface="Times New Roman" panose="02020603050405020304" pitchFamily="18" charset="0"/>
              </a:endParaRPr>
            </a:p>
          </p:txBody>
        </p:sp>
        <p:sp>
          <p:nvSpPr>
            <p:cNvPr id="18" name="Tekstfelt 27">
              <a:extLst>
                <a:ext uri="{FF2B5EF4-FFF2-40B4-BE49-F238E27FC236}">
                  <a16:creationId xmlns:a16="http://schemas.microsoft.com/office/drawing/2014/main" id="{CC26AA2F-F56E-AE41-8594-EE5443F1CA76}"/>
                </a:ext>
              </a:extLst>
            </p:cNvPr>
            <p:cNvSpPr txBox="1"/>
            <p:nvPr/>
          </p:nvSpPr>
          <p:spPr>
            <a:xfrm>
              <a:off x="469397" y="3623363"/>
              <a:ext cx="3276600" cy="4606237"/>
            </a:xfrm>
            <a:custGeom>
              <a:avLst/>
              <a:gdLst>
                <a:gd name="connsiteX0" fmla="*/ 0 w 3519206"/>
                <a:gd name="connsiteY0" fmla="*/ 0 h 5320389"/>
                <a:gd name="connsiteX1" fmla="*/ 3519206 w 3519206"/>
                <a:gd name="connsiteY1" fmla="*/ 0 h 5320389"/>
                <a:gd name="connsiteX2" fmla="*/ 3519206 w 3519206"/>
                <a:gd name="connsiteY2" fmla="*/ 5320389 h 5320389"/>
                <a:gd name="connsiteX3" fmla="*/ 0 w 3519206"/>
                <a:gd name="connsiteY3" fmla="*/ 5320389 h 5320389"/>
                <a:gd name="connsiteX4" fmla="*/ 0 w 3519206"/>
                <a:gd name="connsiteY4" fmla="*/ 0 h 5320389"/>
                <a:gd name="connsiteX0" fmla="*/ 0 w 3519206"/>
                <a:gd name="connsiteY0" fmla="*/ 0 h 5320389"/>
                <a:gd name="connsiteX1" fmla="*/ 3519206 w 3519206"/>
                <a:gd name="connsiteY1" fmla="*/ 0 h 5320389"/>
                <a:gd name="connsiteX2" fmla="*/ 3007142 w 3519206"/>
                <a:gd name="connsiteY2" fmla="*/ 4588869 h 5320389"/>
                <a:gd name="connsiteX3" fmla="*/ 0 w 3519206"/>
                <a:gd name="connsiteY3" fmla="*/ 5320389 h 5320389"/>
                <a:gd name="connsiteX4" fmla="*/ 0 w 3519206"/>
                <a:gd name="connsiteY4" fmla="*/ 0 h 5320389"/>
                <a:gd name="connsiteX0" fmla="*/ 0 w 3519206"/>
                <a:gd name="connsiteY0" fmla="*/ 0 h 5320389"/>
                <a:gd name="connsiteX1" fmla="*/ 3519206 w 3519206"/>
                <a:gd name="connsiteY1" fmla="*/ 0 h 5320389"/>
                <a:gd name="connsiteX2" fmla="*/ 3007142 w 3519206"/>
                <a:gd name="connsiteY2" fmla="*/ 4588869 h 5320389"/>
                <a:gd name="connsiteX3" fmla="*/ 0 w 3519206"/>
                <a:gd name="connsiteY3" fmla="*/ 5320389 h 5320389"/>
                <a:gd name="connsiteX4" fmla="*/ 0 w 3519206"/>
                <a:gd name="connsiteY4" fmla="*/ 0 h 5320389"/>
                <a:gd name="connsiteX0" fmla="*/ 0 w 3519206"/>
                <a:gd name="connsiteY0" fmla="*/ 0 h 5470945"/>
                <a:gd name="connsiteX1" fmla="*/ 3519206 w 3519206"/>
                <a:gd name="connsiteY1" fmla="*/ 0 h 5470945"/>
                <a:gd name="connsiteX2" fmla="*/ 3007142 w 3519206"/>
                <a:gd name="connsiteY2" fmla="*/ 4588869 h 5470945"/>
                <a:gd name="connsiteX3" fmla="*/ 0 w 3519206"/>
                <a:gd name="connsiteY3" fmla="*/ 5320389 h 5470945"/>
                <a:gd name="connsiteX4" fmla="*/ 0 w 3519206"/>
                <a:gd name="connsiteY4" fmla="*/ 0 h 5470945"/>
                <a:gd name="connsiteX0" fmla="*/ 0 w 3519206"/>
                <a:gd name="connsiteY0" fmla="*/ 0 h 5518639"/>
                <a:gd name="connsiteX1" fmla="*/ 3519206 w 3519206"/>
                <a:gd name="connsiteY1" fmla="*/ 0 h 5518639"/>
                <a:gd name="connsiteX2" fmla="*/ 3007142 w 3519206"/>
                <a:gd name="connsiteY2" fmla="*/ 4588869 h 5518639"/>
                <a:gd name="connsiteX3" fmla="*/ 0 w 3519206"/>
                <a:gd name="connsiteY3" fmla="*/ 5430117 h 5518639"/>
                <a:gd name="connsiteX4" fmla="*/ 0 w 3519206"/>
                <a:gd name="connsiteY4" fmla="*/ 0 h 5518639"/>
                <a:gd name="connsiteX0" fmla="*/ 0 w 3519206"/>
                <a:gd name="connsiteY0" fmla="*/ 0 h 5462383"/>
                <a:gd name="connsiteX1" fmla="*/ 3519206 w 3519206"/>
                <a:gd name="connsiteY1" fmla="*/ 0 h 5462383"/>
                <a:gd name="connsiteX2" fmla="*/ 2970566 w 3519206"/>
                <a:gd name="connsiteY2" fmla="*/ 4479141 h 5462383"/>
                <a:gd name="connsiteX3" fmla="*/ 0 w 3519206"/>
                <a:gd name="connsiteY3" fmla="*/ 5430117 h 5462383"/>
                <a:gd name="connsiteX4" fmla="*/ 0 w 3519206"/>
                <a:gd name="connsiteY4" fmla="*/ 0 h 5462383"/>
                <a:gd name="connsiteX0" fmla="*/ 0 w 3519206"/>
                <a:gd name="connsiteY0" fmla="*/ 0 h 5462383"/>
                <a:gd name="connsiteX1" fmla="*/ 3519206 w 3519206"/>
                <a:gd name="connsiteY1" fmla="*/ 0 h 5462383"/>
                <a:gd name="connsiteX2" fmla="*/ 2970566 w 3519206"/>
                <a:gd name="connsiteY2" fmla="*/ 4479141 h 5462383"/>
                <a:gd name="connsiteX3" fmla="*/ 0 w 3519206"/>
                <a:gd name="connsiteY3" fmla="*/ 5430117 h 5462383"/>
                <a:gd name="connsiteX4" fmla="*/ 0 w 3519206"/>
                <a:gd name="connsiteY4" fmla="*/ 0 h 546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206" h="5462383">
                  <a:moveTo>
                    <a:pt x="0" y="0"/>
                  </a:moveTo>
                  <a:lnTo>
                    <a:pt x="3519206" y="0"/>
                  </a:lnTo>
                  <a:cubicBezTo>
                    <a:pt x="3336326" y="1493047"/>
                    <a:pt x="3446054" y="3022670"/>
                    <a:pt x="2970566" y="4479141"/>
                  </a:cubicBezTo>
                  <a:cubicBezTo>
                    <a:pt x="2663129" y="6076293"/>
                    <a:pt x="1002381" y="5186277"/>
                    <a:pt x="0" y="5430117"/>
                  </a:cubicBezTo>
                  <a:lnTo>
                    <a:pt x="0" y="0"/>
                  </a:lnTo>
                  <a:close/>
                </a:path>
              </a:pathLst>
            </a:custGeom>
            <a:solidFill>
              <a:sysClr val="window" lastClr="FFFFFF"/>
            </a:solidFill>
          </p:spPr>
          <p:txBody>
            <a:bodyPr wrap="square" rtlCol="0">
              <a:noAutofit/>
            </a:bodyPr>
            <a:lstStyle/>
            <a:p>
              <a:pPr>
                <a:spcAft>
                  <a:spcPts val="0"/>
                </a:spcAft>
              </a:pPr>
              <a:r>
                <a:rPr lang="en-US" sz="11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Endocrinology</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Prediabetes</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Vitamin D insufficiency</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Subclinical hypo-</a:t>
              </a:r>
              <a:r>
                <a:rPr lang="en-US" sz="1100" dirty="0" err="1">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thyroidism</a:t>
              </a: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 </a:t>
              </a: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Reference values of overweight-related biomarkers</a:t>
              </a:r>
              <a:endParaRPr lang="da-DK" sz="2400" dirty="0">
                <a:effectLst/>
                <a:latin typeface="Times New Roman" panose="02020603050405020304" pitchFamily="18" charset="0"/>
                <a:ea typeface="Times New Roman" panose="02020603050405020304" pitchFamily="18" charset="0"/>
              </a:endParaRPr>
            </a:p>
          </p:txBody>
        </p:sp>
        <p:sp>
          <p:nvSpPr>
            <p:cNvPr id="19" name="Tekstfelt 28">
              <a:extLst>
                <a:ext uri="{FF2B5EF4-FFF2-40B4-BE49-F238E27FC236}">
                  <a16:creationId xmlns:a16="http://schemas.microsoft.com/office/drawing/2014/main" id="{D4B39817-6BD9-D044-AA5E-CA8121066CC4}"/>
                </a:ext>
              </a:extLst>
            </p:cNvPr>
            <p:cNvSpPr txBox="1"/>
            <p:nvPr/>
          </p:nvSpPr>
          <p:spPr>
            <a:xfrm>
              <a:off x="433297" y="12281033"/>
              <a:ext cx="3610145" cy="2029262"/>
            </a:xfrm>
            <a:prstGeom prst="rect">
              <a:avLst/>
            </a:prstGeom>
            <a:solidFill>
              <a:sysClr val="window" lastClr="FFFFFF"/>
            </a:solidFill>
          </p:spPr>
          <p:txBody>
            <a:bodyPr wrap="square" rtlCol="0">
              <a:noAutofit/>
            </a:bodyPr>
            <a:lstStyle/>
            <a:p>
              <a:pPr>
                <a:spcAft>
                  <a:spcPts val="0"/>
                </a:spcAft>
              </a:pPr>
              <a:r>
                <a:rPr lang="en-US" sz="11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Gastrointestinal</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latin typeface="Georgia" panose="02040502050405020303" pitchFamily="18" charset="0"/>
                  <a:ea typeface="Times New Roman" panose="02020603050405020304" pitchFamily="18" charset="0"/>
                  <a:cs typeface="Times New Roman" panose="02020603050405020304" pitchFamily="18" charset="0"/>
                </a:rPr>
                <a:t>Hepatic steatosis</a:t>
              </a:r>
              <a:endParaRPr lang="da-DK" sz="2400" dirty="0">
                <a:effectLst/>
                <a:latin typeface="Times New Roman" panose="02020603050405020304" pitchFamily="18" charset="0"/>
                <a:ea typeface="Times New Roman" panose="02020603050405020304" pitchFamily="18" charset="0"/>
              </a:endParaRPr>
            </a:p>
          </p:txBody>
        </p:sp>
        <p:sp>
          <p:nvSpPr>
            <p:cNvPr id="20" name="Tekstfelt 29">
              <a:extLst>
                <a:ext uri="{FF2B5EF4-FFF2-40B4-BE49-F238E27FC236}">
                  <a16:creationId xmlns:a16="http://schemas.microsoft.com/office/drawing/2014/main" id="{34F798D5-78DB-FC4B-A21D-C1D35C08A2A9}"/>
                </a:ext>
              </a:extLst>
            </p:cNvPr>
            <p:cNvSpPr txBox="1"/>
            <p:nvPr/>
          </p:nvSpPr>
          <p:spPr>
            <a:xfrm>
              <a:off x="457235" y="14749259"/>
              <a:ext cx="3898362" cy="1940488"/>
            </a:xfrm>
            <a:prstGeom prst="rect">
              <a:avLst/>
            </a:prstGeom>
            <a:solidFill>
              <a:sysClr val="window" lastClr="FFFFFF"/>
            </a:solidFill>
          </p:spPr>
          <p:txBody>
            <a:bodyPr wrap="square" rtlCol="0">
              <a:noAutofit/>
            </a:bodyPr>
            <a:lstStyle/>
            <a:p>
              <a:pPr>
                <a:spcAft>
                  <a:spcPts val="0"/>
                </a:spcAft>
              </a:pPr>
              <a:r>
                <a:rPr lang="en-US" sz="1100" b="1">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Musculoskeletal</a:t>
              </a:r>
              <a:endParaRPr lang="da-DK" sz="2400">
                <a:effectLst/>
                <a:latin typeface="Times New Roman" panose="02020603050405020304" pitchFamily="18" charset="0"/>
                <a:ea typeface="Times New Roman" panose="02020603050405020304" pitchFamily="18" charset="0"/>
              </a:endParaRPr>
            </a:p>
            <a:p>
              <a:pPr>
                <a:spcAft>
                  <a:spcPts val="0"/>
                </a:spcAft>
              </a:pPr>
              <a:r>
                <a:rPr lang="en-US" sz="110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Muscular steatosis (68%)</a:t>
              </a:r>
              <a:endParaRPr lang="da-DK" sz="2400">
                <a:effectLst/>
                <a:latin typeface="Times New Roman" panose="02020603050405020304" pitchFamily="18" charset="0"/>
                <a:ea typeface="Times New Roman" panose="02020603050405020304" pitchFamily="18" charset="0"/>
              </a:endParaRPr>
            </a:p>
          </p:txBody>
        </p:sp>
        <p:sp>
          <p:nvSpPr>
            <p:cNvPr id="21" name="Tekstfelt 30">
              <a:extLst>
                <a:ext uri="{FF2B5EF4-FFF2-40B4-BE49-F238E27FC236}">
                  <a16:creationId xmlns:a16="http://schemas.microsoft.com/office/drawing/2014/main" id="{6CFE1436-ADA9-884B-8F3D-D33CC5D29508}"/>
                </a:ext>
              </a:extLst>
            </p:cNvPr>
            <p:cNvSpPr txBox="1"/>
            <p:nvPr/>
          </p:nvSpPr>
          <p:spPr>
            <a:xfrm>
              <a:off x="8853633" y="12876597"/>
              <a:ext cx="3610145" cy="3086852"/>
            </a:xfrm>
            <a:prstGeom prst="rect">
              <a:avLst/>
            </a:prstGeom>
            <a:solidFill>
              <a:sysClr val="window" lastClr="FFFFFF"/>
            </a:solidFill>
          </p:spPr>
          <p:txBody>
            <a:bodyPr wrap="square" rtlCol="0">
              <a:noAutofit/>
            </a:bodyPr>
            <a:lstStyle/>
            <a:p>
              <a:pPr>
                <a:spcAft>
                  <a:spcPts val="0"/>
                </a:spcAft>
              </a:pPr>
              <a:r>
                <a:rPr lang="en-US" sz="1100" b="1">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Skin</a:t>
              </a:r>
              <a:endParaRPr lang="da-DK" sz="2400">
                <a:effectLst/>
                <a:latin typeface="Times New Roman" panose="02020603050405020304" pitchFamily="18" charset="0"/>
                <a:ea typeface="Times New Roman" panose="02020603050405020304" pitchFamily="18" charset="0"/>
              </a:endParaRPr>
            </a:p>
            <a:p>
              <a:pPr>
                <a:spcAft>
                  <a:spcPts val="0"/>
                </a:spcAft>
              </a:pPr>
              <a:r>
                <a:rPr lang="en-US" sz="110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Hidradenitis suppurativa</a:t>
              </a:r>
              <a:endParaRPr lang="da-DK" sz="2400">
                <a:effectLst/>
                <a:latin typeface="Times New Roman" panose="02020603050405020304" pitchFamily="18" charset="0"/>
                <a:ea typeface="Times New Roman" panose="02020603050405020304" pitchFamily="18" charset="0"/>
              </a:endParaRPr>
            </a:p>
            <a:p>
              <a:pPr>
                <a:spcAft>
                  <a:spcPts val="0"/>
                </a:spcAft>
              </a:pPr>
              <a:r>
                <a:rPr lang="en-US" sz="110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Acanthosis nigricans</a:t>
              </a:r>
              <a:endParaRPr lang="da-DK" sz="2400">
                <a:effectLst/>
                <a:latin typeface="Times New Roman" panose="02020603050405020304" pitchFamily="18" charset="0"/>
                <a:ea typeface="Times New Roman" panose="02020603050405020304" pitchFamily="18" charset="0"/>
              </a:endParaRPr>
            </a:p>
            <a:p>
              <a:pPr>
                <a:spcAft>
                  <a:spcPts val="0"/>
                </a:spcAft>
              </a:pPr>
              <a:r>
                <a:rPr lang="en-US" sz="110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Striae distensae</a:t>
              </a:r>
              <a:endParaRPr lang="da-DK" sz="2400">
                <a:effectLst/>
                <a:latin typeface="Times New Roman" panose="02020603050405020304" pitchFamily="18" charset="0"/>
                <a:ea typeface="Times New Roman" panose="02020603050405020304" pitchFamily="18" charset="0"/>
              </a:endParaRPr>
            </a:p>
            <a:p>
              <a:pPr>
                <a:spcAft>
                  <a:spcPts val="0"/>
                </a:spcAft>
              </a:pPr>
              <a:r>
                <a:rPr lang="en-US" sz="110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Acne</a:t>
              </a:r>
              <a:endParaRPr lang="da-DK" sz="2400">
                <a:effectLst/>
                <a:latin typeface="Times New Roman" panose="02020603050405020304" pitchFamily="18" charset="0"/>
                <a:ea typeface="Times New Roman" panose="02020603050405020304" pitchFamily="18" charset="0"/>
              </a:endParaRPr>
            </a:p>
          </p:txBody>
        </p:sp>
        <p:sp>
          <p:nvSpPr>
            <p:cNvPr id="22" name="Tekstfelt 31">
              <a:extLst>
                <a:ext uri="{FF2B5EF4-FFF2-40B4-BE49-F238E27FC236}">
                  <a16:creationId xmlns:a16="http://schemas.microsoft.com/office/drawing/2014/main" id="{49697789-AC03-4547-962D-F975D8AD8F75}"/>
                </a:ext>
              </a:extLst>
            </p:cNvPr>
            <p:cNvSpPr txBox="1"/>
            <p:nvPr/>
          </p:nvSpPr>
          <p:spPr>
            <a:xfrm>
              <a:off x="10171301" y="11120153"/>
              <a:ext cx="2869216" cy="1227566"/>
            </a:xfrm>
            <a:prstGeom prst="rect">
              <a:avLst/>
            </a:prstGeom>
            <a:solidFill>
              <a:sysClr val="window" lastClr="FFFFFF"/>
            </a:solidFill>
          </p:spPr>
          <p:txBody>
            <a:bodyPr wrap="square" rtlCol="0">
              <a:noAutofit/>
            </a:bodyPr>
            <a:lstStyle/>
            <a:p>
              <a:pPr>
                <a:spcAft>
                  <a:spcPts val="0"/>
                </a:spcAft>
              </a:pPr>
              <a:r>
                <a:rPr lang="en-US" sz="105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Urinary tract</a:t>
              </a:r>
              <a:endParaRPr lang="da-DK" sz="2000" dirty="0">
                <a:effectLst/>
                <a:latin typeface="Times New Roman" panose="02020603050405020304" pitchFamily="18" charset="0"/>
                <a:ea typeface="Times New Roman" panose="02020603050405020304" pitchFamily="18" charset="0"/>
              </a:endParaRPr>
            </a:p>
            <a:p>
              <a:pPr>
                <a:spcAft>
                  <a:spcPts val="0"/>
                </a:spcAft>
              </a:pPr>
              <a:r>
                <a:rPr lang="en-US" sz="105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Oxidative stress biomarkers</a:t>
              </a:r>
              <a:endParaRPr lang="da-DK" sz="2000" dirty="0">
                <a:effectLst/>
                <a:latin typeface="Times New Roman" panose="02020603050405020304" pitchFamily="18" charset="0"/>
                <a:ea typeface="Times New Roman" panose="02020603050405020304" pitchFamily="18" charset="0"/>
              </a:endParaRPr>
            </a:p>
          </p:txBody>
        </p:sp>
        <p:sp>
          <p:nvSpPr>
            <p:cNvPr id="23" name="Tekstfelt 32">
              <a:extLst>
                <a:ext uri="{FF2B5EF4-FFF2-40B4-BE49-F238E27FC236}">
                  <a16:creationId xmlns:a16="http://schemas.microsoft.com/office/drawing/2014/main" id="{E62A7E04-4A38-744B-8A20-217617F01FDE}"/>
                </a:ext>
              </a:extLst>
            </p:cNvPr>
            <p:cNvSpPr txBox="1"/>
            <p:nvPr/>
          </p:nvSpPr>
          <p:spPr>
            <a:xfrm>
              <a:off x="10146797" y="9468182"/>
              <a:ext cx="2893720" cy="1258192"/>
            </a:xfrm>
            <a:prstGeom prst="rect">
              <a:avLst/>
            </a:prstGeom>
            <a:solidFill>
              <a:sysClr val="window" lastClr="FFFFFF"/>
            </a:solidFill>
          </p:spPr>
          <p:txBody>
            <a:bodyPr wrap="square" rtlCol="0">
              <a:noAutofit/>
            </a:bodyPr>
            <a:lstStyle/>
            <a:p>
              <a:pPr>
                <a:spcAft>
                  <a:spcPts val="0"/>
                </a:spcAft>
              </a:pPr>
              <a:r>
                <a:rPr lang="en-US" sz="10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Kidneys</a:t>
              </a:r>
              <a:endParaRPr lang="da-DK" dirty="0">
                <a:effectLst/>
                <a:latin typeface="Times New Roman" panose="02020603050405020304" pitchFamily="18" charset="0"/>
                <a:ea typeface="Times New Roman" panose="02020603050405020304" pitchFamily="18" charset="0"/>
              </a:endParaRPr>
            </a:p>
            <a:p>
              <a:pPr>
                <a:spcAft>
                  <a:spcPts val="0"/>
                </a:spcAft>
              </a:pPr>
              <a:r>
                <a:rPr lang="en-US" sz="10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Glomerulosclerosis</a:t>
              </a:r>
              <a:endParaRPr lang="da-DK" dirty="0">
                <a:effectLst/>
                <a:latin typeface="Times New Roman" panose="02020603050405020304" pitchFamily="18" charset="0"/>
                <a:ea typeface="Times New Roman" panose="02020603050405020304" pitchFamily="18" charset="0"/>
              </a:endParaRPr>
            </a:p>
          </p:txBody>
        </p:sp>
        <p:sp>
          <p:nvSpPr>
            <p:cNvPr id="24" name="Tekstfelt 33">
              <a:extLst>
                <a:ext uri="{FF2B5EF4-FFF2-40B4-BE49-F238E27FC236}">
                  <a16:creationId xmlns:a16="http://schemas.microsoft.com/office/drawing/2014/main" id="{D59C8D40-1C2F-6D4F-9C2E-1D7A39A42FBB}"/>
                </a:ext>
              </a:extLst>
            </p:cNvPr>
            <p:cNvSpPr txBox="1"/>
            <p:nvPr/>
          </p:nvSpPr>
          <p:spPr>
            <a:xfrm>
              <a:off x="10073124" y="7219164"/>
              <a:ext cx="2969273" cy="1521947"/>
            </a:xfrm>
            <a:prstGeom prst="rect">
              <a:avLst/>
            </a:prstGeom>
            <a:solidFill>
              <a:sysClr val="window" lastClr="FFFFFF"/>
            </a:solidFill>
          </p:spPr>
          <p:txBody>
            <a:bodyPr wrap="square" rtlCol="0">
              <a:noAutofit/>
            </a:bodyPr>
            <a:lstStyle/>
            <a:p>
              <a:pPr>
                <a:spcAft>
                  <a:spcPts val="0"/>
                </a:spcAft>
              </a:pPr>
              <a:r>
                <a:rPr lang="en-US" sz="11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Lungs</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Sleep apnea</a:t>
              </a:r>
              <a:endParaRPr lang="da-DK" sz="2400" dirty="0">
                <a:effectLst/>
                <a:latin typeface="Times New Roman" panose="02020603050405020304" pitchFamily="18" charset="0"/>
                <a:ea typeface="Times New Roman" panose="02020603050405020304" pitchFamily="18" charset="0"/>
              </a:endParaRPr>
            </a:p>
          </p:txBody>
        </p:sp>
        <p:sp>
          <p:nvSpPr>
            <p:cNvPr id="25" name="Tekstfelt 34">
              <a:extLst>
                <a:ext uri="{FF2B5EF4-FFF2-40B4-BE49-F238E27FC236}">
                  <a16:creationId xmlns:a16="http://schemas.microsoft.com/office/drawing/2014/main" id="{027346E9-F0A8-CB4F-8E0D-D3A29EC0196D}"/>
                </a:ext>
              </a:extLst>
            </p:cNvPr>
            <p:cNvSpPr txBox="1"/>
            <p:nvPr/>
          </p:nvSpPr>
          <p:spPr>
            <a:xfrm>
              <a:off x="9537197" y="3488106"/>
              <a:ext cx="3349721" cy="2718834"/>
            </a:xfrm>
            <a:prstGeom prst="rect">
              <a:avLst/>
            </a:prstGeom>
            <a:solidFill>
              <a:sysClr val="window" lastClr="FFFFFF"/>
            </a:solidFill>
          </p:spPr>
          <p:txBody>
            <a:bodyPr wrap="square" rtlCol="0">
              <a:noAutofit/>
            </a:bodyPr>
            <a:lstStyle/>
            <a:p>
              <a:pPr>
                <a:spcAft>
                  <a:spcPts val="0"/>
                </a:spcAft>
              </a:pPr>
              <a:r>
                <a:rPr lang="en-US" sz="11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Cardiovascular</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Prehypertension</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Hypertension</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Dyslipidemia</a:t>
              </a:r>
              <a:endParaRPr lang="da-DK" sz="2400" dirty="0">
                <a:effectLst/>
                <a:latin typeface="Times New Roman" panose="02020603050405020304" pitchFamily="18" charset="0"/>
                <a:ea typeface="Times New Roman" panose="02020603050405020304" pitchFamily="18" charset="0"/>
              </a:endParaRPr>
            </a:p>
          </p:txBody>
        </p:sp>
        <p:sp>
          <p:nvSpPr>
            <p:cNvPr id="26" name="Tekstfelt 35">
              <a:extLst>
                <a:ext uri="{FF2B5EF4-FFF2-40B4-BE49-F238E27FC236}">
                  <a16:creationId xmlns:a16="http://schemas.microsoft.com/office/drawing/2014/main" id="{E5912E44-6ABC-ED4E-9844-D3AC86DDDD7F}"/>
                </a:ext>
              </a:extLst>
            </p:cNvPr>
            <p:cNvSpPr txBox="1"/>
            <p:nvPr/>
          </p:nvSpPr>
          <p:spPr>
            <a:xfrm>
              <a:off x="10070597" y="1565002"/>
              <a:ext cx="2514600" cy="1542335"/>
            </a:xfrm>
            <a:prstGeom prst="rect">
              <a:avLst/>
            </a:prstGeom>
            <a:solidFill>
              <a:sysClr val="window" lastClr="FFFFFF"/>
            </a:solidFill>
          </p:spPr>
          <p:txBody>
            <a:bodyPr wrap="square" rtlCol="0">
              <a:noAutofit/>
            </a:bodyPr>
            <a:lstStyle/>
            <a:p>
              <a:pPr>
                <a:spcAft>
                  <a:spcPts val="0"/>
                </a:spcAft>
              </a:pPr>
              <a:r>
                <a:rPr lang="en-US" sz="110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Brain</a:t>
              </a:r>
              <a:endParaRPr lang="da-DK" sz="2400" dirty="0">
                <a:effectLst/>
                <a:latin typeface="Times New Roman" panose="02020603050405020304" pitchFamily="18" charset="0"/>
                <a:ea typeface="Times New Roman" panose="02020603050405020304" pitchFamily="18" charset="0"/>
              </a:endParaRPr>
            </a:p>
            <a:p>
              <a:pPr>
                <a:spcAft>
                  <a:spcPts val="0"/>
                </a:spcAft>
              </a:pPr>
              <a:r>
                <a:rPr lang="en-US" sz="110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Disturbed eating behavior</a:t>
              </a:r>
              <a:endParaRPr lang="da-DK" sz="2400" dirty="0">
                <a:effectLst/>
                <a:latin typeface="Times New Roman" panose="02020603050405020304" pitchFamily="18" charset="0"/>
                <a:ea typeface="Times New Roman" panose="02020603050405020304" pitchFamily="18" charset="0"/>
              </a:endParaRPr>
            </a:p>
          </p:txBody>
        </p:sp>
        <p:sp>
          <p:nvSpPr>
            <p:cNvPr id="27" name="Tekstfelt 36">
              <a:extLst>
                <a:ext uri="{FF2B5EF4-FFF2-40B4-BE49-F238E27FC236}">
                  <a16:creationId xmlns:a16="http://schemas.microsoft.com/office/drawing/2014/main" id="{DEF59C15-31ED-EE49-B0A5-C06EB8441B75}"/>
                </a:ext>
              </a:extLst>
            </p:cNvPr>
            <p:cNvSpPr txBox="1"/>
            <p:nvPr/>
          </p:nvSpPr>
          <p:spPr>
            <a:xfrm>
              <a:off x="316998" y="9032915"/>
              <a:ext cx="2352723" cy="2087236"/>
            </a:xfrm>
            <a:custGeom>
              <a:avLst/>
              <a:gdLst>
                <a:gd name="connsiteX0" fmla="*/ 0 w 2982557"/>
                <a:gd name="connsiteY0" fmla="*/ 0 h 1828800"/>
                <a:gd name="connsiteX1" fmla="*/ 2982557 w 2982557"/>
                <a:gd name="connsiteY1" fmla="*/ 0 h 1828800"/>
                <a:gd name="connsiteX2" fmla="*/ 2982557 w 2982557"/>
                <a:gd name="connsiteY2" fmla="*/ 1828800 h 1828800"/>
                <a:gd name="connsiteX3" fmla="*/ 0 w 2982557"/>
                <a:gd name="connsiteY3" fmla="*/ 1828800 h 1828800"/>
                <a:gd name="connsiteX4" fmla="*/ 0 w 2982557"/>
                <a:gd name="connsiteY4" fmla="*/ 0 h 1828800"/>
                <a:gd name="connsiteX0" fmla="*/ 0 w 2982557"/>
                <a:gd name="connsiteY0" fmla="*/ 0 h 1828800"/>
                <a:gd name="connsiteX1" fmla="*/ 2982557 w 2982557"/>
                <a:gd name="connsiteY1" fmla="*/ 0 h 1828800"/>
                <a:gd name="connsiteX2" fmla="*/ 2836253 w 2982557"/>
                <a:gd name="connsiteY2" fmla="*/ 1828800 h 1828800"/>
                <a:gd name="connsiteX3" fmla="*/ 0 w 2982557"/>
                <a:gd name="connsiteY3" fmla="*/ 1828800 h 1828800"/>
                <a:gd name="connsiteX4" fmla="*/ 0 w 2982557"/>
                <a:gd name="connsiteY4" fmla="*/ 0 h 1828800"/>
                <a:gd name="connsiteX0" fmla="*/ 0 w 2909405"/>
                <a:gd name="connsiteY0" fmla="*/ 0 h 1828800"/>
                <a:gd name="connsiteX1" fmla="*/ 2909405 w 2909405"/>
                <a:gd name="connsiteY1" fmla="*/ 0 h 1828800"/>
                <a:gd name="connsiteX2" fmla="*/ 2836253 w 2909405"/>
                <a:gd name="connsiteY2" fmla="*/ 1828800 h 1828800"/>
                <a:gd name="connsiteX3" fmla="*/ 0 w 2909405"/>
                <a:gd name="connsiteY3" fmla="*/ 1828800 h 1828800"/>
                <a:gd name="connsiteX4" fmla="*/ 0 w 2909405"/>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05" h="1828800">
                  <a:moveTo>
                    <a:pt x="0" y="0"/>
                  </a:moveTo>
                  <a:lnTo>
                    <a:pt x="2909405" y="0"/>
                  </a:lnTo>
                  <a:lnTo>
                    <a:pt x="2836253" y="1828800"/>
                  </a:lnTo>
                  <a:lnTo>
                    <a:pt x="0" y="1828800"/>
                  </a:lnTo>
                  <a:lnTo>
                    <a:pt x="0" y="0"/>
                  </a:lnTo>
                  <a:close/>
                </a:path>
              </a:pathLst>
            </a:custGeom>
            <a:solidFill>
              <a:sysClr val="window" lastClr="FFFFFF"/>
            </a:solidFill>
          </p:spPr>
          <p:txBody>
            <a:bodyPr wrap="square" rtlCol="0">
              <a:noAutofit/>
            </a:bodyPr>
            <a:lstStyle/>
            <a:p>
              <a:pPr>
                <a:spcAft>
                  <a:spcPts val="0"/>
                </a:spcAft>
              </a:pPr>
              <a:r>
                <a:rPr lang="en-US" sz="1050" b="1" dirty="0">
                  <a:solidFill>
                    <a:srgbClr val="AB5108"/>
                  </a:solidFill>
                  <a:effectLst/>
                  <a:latin typeface="Georgia" panose="02040502050405020303" pitchFamily="18" charset="0"/>
                  <a:ea typeface="Times New Roman" panose="02020603050405020304" pitchFamily="18" charset="0"/>
                  <a:cs typeface="Times New Roman" panose="02020603050405020304" pitchFamily="18" charset="0"/>
                </a:rPr>
                <a:t>Genetics</a:t>
              </a:r>
              <a:endParaRPr lang="da-DK" sz="2000" dirty="0">
                <a:effectLst/>
                <a:latin typeface="Times New Roman" panose="02020603050405020304" pitchFamily="18" charset="0"/>
                <a:ea typeface="Times New Roman" panose="02020603050405020304" pitchFamily="18" charset="0"/>
              </a:endParaRPr>
            </a:p>
            <a:p>
              <a:pPr>
                <a:spcAft>
                  <a:spcPts val="0"/>
                </a:spcAft>
              </a:pPr>
              <a:r>
                <a:rPr lang="en-US" sz="1050" dirty="0">
                  <a:solidFill>
                    <a:srgbClr val="1D94C8"/>
                  </a:solidFill>
                  <a:effectLst/>
                  <a:latin typeface="Georgia" panose="02040502050405020303" pitchFamily="18" charset="0"/>
                  <a:ea typeface="Times New Roman" panose="02020603050405020304" pitchFamily="18" charset="0"/>
                  <a:cs typeface="Times New Roman" panose="02020603050405020304" pitchFamily="18" charset="0"/>
                </a:rPr>
                <a:t>6 new overweight-related genes discovered</a:t>
              </a:r>
              <a:endParaRPr lang="da-DK" sz="2000" dirty="0">
                <a:effectLst/>
                <a:latin typeface="Times New Roman" panose="02020603050405020304" pitchFamily="18" charset="0"/>
                <a:ea typeface="Times New Roman" panose="02020603050405020304" pitchFamily="18" charset="0"/>
              </a:endParaRPr>
            </a:p>
          </p:txBody>
        </p:sp>
        <p:sp>
          <p:nvSpPr>
            <p:cNvPr id="28" name="Tekstfelt 37">
              <a:extLst>
                <a:ext uri="{FF2B5EF4-FFF2-40B4-BE49-F238E27FC236}">
                  <a16:creationId xmlns:a16="http://schemas.microsoft.com/office/drawing/2014/main" id="{2EF3C5BF-282E-584F-A4D9-04C9B6919222}"/>
                </a:ext>
              </a:extLst>
            </p:cNvPr>
            <p:cNvSpPr txBox="1"/>
            <p:nvPr/>
          </p:nvSpPr>
          <p:spPr>
            <a:xfrm>
              <a:off x="-2567044" y="16927950"/>
              <a:ext cx="13167025" cy="502786"/>
            </a:xfrm>
            <a:prstGeom prst="rect">
              <a:avLst/>
            </a:prstGeom>
            <a:noFill/>
          </p:spPr>
          <p:txBody>
            <a:bodyPr wrap="square" rtlCol="0">
              <a:spAutoFit/>
            </a:bodyPr>
            <a:lstStyle/>
            <a:p>
              <a:pPr>
                <a:spcAft>
                  <a:spcPts val="0"/>
                </a:spcAft>
              </a:pPr>
              <a:r>
                <a:rPr lang="en-US" sz="750" dirty="0">
                  <a:solidFill>
                    <a:srgbClr val="1C94C4"/>
                  </a:solidFill>
                  <a:effectLst/>
                  <a:latin typeface="Georgia" panose="02040502050405020303" pitchFamily="18" charset="0"/>
                  <a:ea typeface="Times New Roman" panose="02020603050405020304" pitchFamily="18" charset="0"/>
                  <a:cs typeface="Times New Roman" panose="02020603050405020304" pitchFamily="18" charset="0"/>
                </a:rPr>
                <a:t>(Courtesy of Dr Holm)</a:t>
              </a:r>
              <a:endParaRPr lang="da-DK" sz="1200" dirty="0">
                <a:effectLst/>
                <a:latin typeface="Times New Roman" panose="02020603050405020304" pitchFamily="18" charset="0"/>
                <a:ea typeface="Times New Roman" panose="02020603050405020304" pitchFamily="18" charset="0"/>
              </a:endParaRPr>
            </a:p>
          </p:txBody>
        </p:sp>
      </p:grpSp>
      <p:sp>
        <p:nvSpPr>
          <p:cNvPr id="5" name="Content Placeholder 4"/>
          <p:cNvSpPr>
            <a:spLocks noGrp="1"/>
          </p:cNvSpPr>
          <p:nvPr>
            <p:ph sz="half" idx="1"/>
          </p:nvPr>
        </p:nvSpPr>
        <p:spPr>
          <a:xfrm>
            <a:off x="839416" y="1905000"/>
            <a:ext cx="5156000" cy="3730256"/>
          </a:xfrm>
        </p:spPr>
        <p:txBody>
          <a:bodyPr>
            <a:normAutofit fontScale="85000" lnSpcReduction="20000"/>
          </a:bodyPr>
          <a:lstStyle/>
          <a:p>
            <a:r>
              <a:rPr lang="en-GB" dirty="0"/>
              <a:t>75% with low self-esteem, self-confidence or quality of life </a:t>
            </a:r>
          </a:p>
          <a:p>
            <a:r>
              <a:rPr lang="en-GB" dirty="0"/>
              <a:t>82% with disturbed eating</a:t>
            </a:r>
          </a:p>
          <a:p>
            <a:r>
              <a:rPr lang="en-GB" dirty="0"/>
              <a:t>50% with hypertension or prehypertension</a:t>
            </a:r>
          </a:p>
          <a:p>
            <a:r>
              <a:rPr lang="en-GB" dirty="0"/>
              <a:t>28% with </a:t>
            </a:r>
            <a:r>
              <a:rPr lang="en-GB" dirty="0" err="1"/>
              <a:t>dyslipidemia</a:t>
            </a:r>
            <a:endParaRPr lang="en-GB" dirty="0"/>
          </a:p>
          <a:p>
            <a:r>
              <a:rPr lang="en-GB" dirty="0"/>
              <a:t>60% with vitamin-D insufficiency</a:t>
            </a:r>
          </a:p>
          <a:p>
            <a:r>
              <a:rPr lang="en-GB" dirty="0"/>
              <a:t>14% with prediabetes</a:t>
            </a:r>
          </a:p>
          <a:p>
            <a:r>
              <a:rPr lang="en-GB" dirty="0"/>
              <a:t>45% with sleep </a:t>
            </a:r>
            <a:r>
              <a:rPr lang="en-GB" dirty="0" err="1"/>
              <a:t>apnea</a:t>
            </a:r>
            <a:endParaRPr lang="en-GB" dirty="0"/>
          </a:p>
          <a:p>
            <a:r>
              <a:rPr lang="en-GB" dirty="0"/>
              <a:t>31% with hepatic steatosis</a:t>
            </a:r>
          </a:p>
        </p:txBody>
      </p:sp>
      <p:sp>
        <p:nvSpPr>
          <p:cNvPr id="8" name="Content Placeholder 4"/>
          <p:cNvSpPr>
            <a:spLocks noGrp="1"/>
          </p:cNvSpPr>
          <p:nvPr>
            <p:ph sz="half" idx="1"/>
          </p:nvPr>
        </p:nvSpPr>
        <p:spPr>
          <a:xfrm>
            <a:off x="839416" y="5635256"/>
            <a:ext cx="5616624" cy="1222744"/>
          </a:xfrm>
        </p:spPr>
        <p:txBody>
          <a:bodyPr>
            <a:normAutofit fontScale="85000" lnSpcReduction="20000"/>
          </a:bodyPr>
          <a:lstStyle/>
          <a:p>
            <a:pPr marL="171450" indent="-171450">
              <a:lnSpc>
                <a:spcPct val="120000"/>
              </a:lnSpc>
              <a:spcBef>
                <a:spcPts val="0"/>
              </a:spcBef>
            </a:pPr>
            <a:r>
              <a:rPr lang="en-US" sz="1200" kern="100" dirty="0"/>
              <a:t>Fogh, J </a:t>
            </a:r>
            <a:r>
              <a:rPr lang="en-US" sz="1200" kern="100" dirty="0" err="1"/>
              <a:t>Paediatr</a:t>
            </a:r>
            <a:r>
              <a:rPr lang="en-US" sz="1200" kern="100" dirty="0"/>
              <a:t> Child Health. 2020; 56(4):542-549</a:t>
            </a:r>
          </a:p>
          <a:p>
            <a:pPr marL="171450" indent="-171450">
              <a:lnSpc>
                <a:spcPct val="120000"/>
              </a:lnSpc>
              <a:spcBef>
                <a:spcPts val="0"/>
              </a:spcBef>
            </a:pPr>
            <a:r>
              <a:rPr lang="en-US" sz="1200" kern="100" dirty="0" err="1"/>
              <a:t>Mollerup</a:t>
            </a:r>
            <a:r>
              <a:rPr lang="en-US" sz="1200" kern="100" dirty="0"/>
              <a:t>, </a:t>
            </a:r>
            <a:r>
              <a:rPr lang="sv-SE" sz="1200" kern="100" dirty="0"/>
              <a:t>J Hum </a:t>
            </a:r>
            <a:r>
              <a:rPr lang="sv-SE" sz="1200" kern="100" dirty="0" err="1"/>
              <a:t>Hypertens</a:t>
            </a:r>
            <a:r>
              <a:rPr lang="sv-SE" sz="1200" kern="100" dirty="0"/>
              <a:t>. </a:t>
            </a:r>
            <a:r>
              <a:rPr lang="en-US" sz="1200" kern="100" dirty="0"/>
              <a:t>2017</a:t>
            </a:r>
            <a:r>
              <a:rPr lang="sv-SE" sz="1200" kern="100" dirty="0"/>
              <a:t>;31(10):640-646</a:t>
            </a:r>
          </a:p>
          <a:p>
            <a:pPr marL="171450" indent="-171450">
              <a:lnSpc>
                <a:spcPct val="120000"/>
              </a:lnSpc>
              <a:spcBef>
                <a:spcPts val="0"/>
              </a:spcBef>
            </a:pPr>
            <a:r>
              <a:rPr lang="sv-SE" sz="1200" kern="100" dirty="0"/>
              <a:t>Nielsen, </a:t>
            </a:r>
            <a:r>
              <a:rPr lang="pt-BR" sz="1200" kern="100" dirty="0"/>
              <a:t>BMC Pediatr. 2017 Apr 28;17(1):116</a:t>
            </a:r>
            <a:endParaRPr lang="en-US" sz="1200" kern="100" dirty="0"/>
          </a:p>
          <a:p>
            <a:pPr marL="171450" indent="-171450">
              <a:lnSpc>
                <a:spcPct val="120000"/>
              </a:lnSpc>
              <a:spcBef>
                <a:spcPts val="0"/>
              </a:spcBef>
            </a:pPr>
            <a:r>
              <a:rPr lang="en-GB" sz="1200" kern="100" dirty="0" err="1"/>
              <a:t>Plesner</a:t>
            </a:r>
            <a:r>
              <a:rPr lang="en-GB" sz="1200" kern="100" dirty="0"/>
              <a:t>, J </a:t>
            </a:r>
            <a:r>
              <a:rPr lang="en-GB" sz="1200" kern="100" dirty="0" err="1"/>
              <a:t>Pediatr</a:t>
            </a:r>
            <a:r>
              <a:rPr lang="en-GB" sz="1200" kern="100" dirty="0"/>
              <a:t> </a:t>
            </a:r>
            <a:r>
              <a:rPr lang="en-GB" sz="1200" kern="100" dirty="0" err="1"/>
              <a:t>Endocrinol</a:t>
            </a:r>
            <a:r>
              <a:rPr lang="en-GB" sz="1200" kern="100" dirty="0"/>
              <a:t> </a:t>
            </a:r>
            <a:r>
              <a:rPr lang="en-GB" sz="1200" kern="100" dirty="0" err="1"/>
              <a:t>Metab</a:t>
            </a:r>
            <a:r>
              <a:rPr lang="en-GB" sz="1200" kern="100" dirty="0"/>
              <a:t>. 2018;26;31(1):53-61</a:t>
            </a:r>
          </a:p>
          <a:p>
            <a:pPr marL="171450" indent="-171450">
              <a:lnSpc>
                <a:spcPct val="120000"/>
              </a:lnSpc>
              <a:spcBef>
                <a:spcPts val="0"/>
              </a:spcBef>
            </a:pPr>
            <a:r>
              <a:rPr lang="pt-BR" sz="1200" kern="100" dirty="0"/>
              <a:t>Kloppenborg, Pediatr Diabetes. 2018 May;19(3):356-365</a:t>
            </a:r>
          </a:p>
          <a:p>
            <a:pPr marL="171450" indent="-171450">
              <a:lnSpc>
                <a:spcPct val="120000"/>
              </a:lnSpc>
              <a:spcBef>
                <a:spcPts val="0"/>
              </a:spcBef>
            </a:pPr>
            <a:r>
              <a:rPr lang="pt-BR" sz="1200" kern="100" dirty="0"/>
              <a:t>Andersen, Eur Arch Otorhinolaryngol. 2019 Mar;276(3):871-878 </a:t>
            </a:r>
          </a:p>
          <a:p>
            <a:pPr marL="171450" indent="-171450">
              <a:lnSpc>
                <a:spcPct val="120000"/>
              </a:lnSpc>
              <a:spcBef>
                <a:spcPts val="0"/>
              </a:spcBef>
            </a:pPr>
            <a:r>
              <a:rPr lang="en-GB" sz="1200" kern="100" dirty="0" err="1"/>
              <a:t>Fonvig</a:t>
            </a:r>
            <a:r>
              <a:rPr lang="en-GB" sz="1200" kern="100" dirty="0"/>
              <a:t>, </a:t>
            </a:r>
            <a:r>
              <a:rPr lang="en-GB" sz="1200" kern="100" dirty="0" err="1"/>
              <a:t>PLoS</a:t>
            </a:r>
            <a:r>
              <a:rPr lang="en-GB" sz="1200" kern="100" dirty="0"/>
              <a:t> One. 2015 Aug 7;10(8):e0135018</a:t>
            </a:r>
          </a:p>
        </p:txBody>
      </p:sp>
      <p:sp>
        <p:nvSpPr>
          <p:cNvPr id="9" name="Oval 8"/>
          <p:cNvSpPr/>
          <p:nvPr/>
        </p:nvSpPr>
        <p:spPr>
          <a:xfrm>
            <a:off x="6533212" y="250815"/>
            <a:ext cx="1714197" cy="9230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Oval 9"/>
          <p:cNvSpPr/>
          <p:nvPr/>
        </p:nvSpPr>
        <p:spPr>
          <a:xfrm>
            <a:off x="10413526" y="1038262"/>
            <a:ext cx="1545298" cy="1051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Oval 10"/>
          <p:cNvSpPr/>
          <p:nvPr/>
        </p:nvSpPr>
        <p:spPr>
          <a:xfrm>
            <a:off x="6364283" y="1073161"/>
            <a:ext cx="1728192" cy="2100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Oval 11"/>
          <p:cNvSpPr/>
          <p:nvPr/>
        </p:nvSpPr>
        <p:spPr>
          <a:xfrm>
            <a:off x="6464816" y="4597662"/>
            <a:ext cx="1638738" cy="875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Oval 12"/>
          <p:cNvSpPr/>
          <p:nvPr/>
        </p:nvSpPr>
        <p:spPr>
          <a:xfrm>
            <a:off x="10701298" y="2559411"/>
            <a:ext cx="1330270" cy="6843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itel 5"/>
          <p:cNvSpPr>
            <a:spLocks noGrp="1"/>
          </p:cNvSpPr>
          <p:nvPr>
            <p:ph type="title"/>
          </p:nvPr>
        </p:nvSpPr>
        <p:spPr>
          <a:xfrm>
            <a:off x="839416" y="284176"/>
            <a:ext cx="5712293" cy="1508760"/>
          </a:xfrm>
        </p:spPr>
        <p:txBody>
          <a:bodyPr>
            <a:normAutofit/>
          </a:bodyPr>
          <a:lstStyle/>
          <a:p>
            <a:r>
              <a:rPr lang="da-DK" sz="3200" dirty="0" err="1"/>
              <a:t>Complications</a:t>
            </a:r>
            <a:r>
              <a:rPr lang="da-DK" sz="3200" dirty="0"/>
              <a:t> to </a:t>
            </a:r>
            <a:r>
              <a:rPr lang="da-DK" sz="3200" dirty="0" err="1"/>
              <a:t>overweight</a:t>
            </a:r>
            <a:endParaRPr lang="da-DK" sz="3200" dirty="0"/>
          </a:p>
        </p:txBody>
      </p:sp>
      <p:sp>
        <p:nvSpPr>
          <p:cNvPr id="47" name="Pentagon 46"/>
          <p:cNvSpPr/>
          <p:nvPr/>
        </p:nvSpPr>
        <p:spPr>
          <a:xfrm>
            <a:off x="10658928" y="0"/>
            <a:ext cx="1520372" cy="1809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Take home message</a:t>
            </a:r>
          </a:p>
        </p:txBody>
      </p:sp>
      <p:sp>
        <p:nvSpPr>
          <p:cNvPr id="48" name="Pentagon 47"/>
          <p:cNvSpPr/>
          <p:nvPr/>
        </p:nvSpPr>
        <p:spPr>
          <a:xfrm>
            <a:off x="9825744" y="733"/>
            <a:ext cx="915281" cy="182147"/>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Future</a:t>
            </a:r>
          </a:p>
        </p:txBody>
      </p:sp>
      <p:sp>
        <p:nvSpPr>
          <p:cNvPr id="49" name="Pentagon 48"/>
          <p:cNvSpPr/>
          <p:nvPr/>
        </p:nvSpPr>
        <p:spPr>
          <a:xfrm>
            <a:off x="8865394" y="-1409"/>
            <a:ext cx="1131881" cy="182384"/>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Impact</a:t>
            </a:r>
          </a:p>
        </p:txBody>
      </p:sp>
      <p:sp>
        <p:nvSpPr>
          <p:cNvPr id="50" name="Pentagon 49"/>
          <p:cNvSpPr/>
          <p:nvPr/>
        </p:nvSpPr>
        <p:spPr>
          <a:xfrm>
            <a:off x="7836585" y="19"/>
            <a:ext cx="1280224" cy="182861"/>
          </a:xfrm>
          <a:prstGeom prst="homePlat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Early growth</a:t>
            </a:r>
          </a:p>
        </p:txBody>
      </p:sp>
      <p:sp>
        <p:nvSpPr>
          <p:cNvPr id="51" name="Pentagon 50"/>
          <p:cNvSpPr/>
          <p:nvPr/>
        </p:nvSpPr>
        <p:spPr>
          <a:xfrm>
            <a:off x="6922295" y="0"/>
            <a:ext cx="1059546" cy="182880"/>
          </a:xfrm>
          <a:prstGeom prst="homePlat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Genetics</a:t>
            </a:r>
          </a:p>
        </p:txBody>
      </p:sp>
      <p:sp>
        <p:nvSpPr>
          <p:cNvPr id="52" name="Pentagon 51"/>
          <p:cNvSpPr/>
          <p:nvPr/>
        </p:nvSpPr>
        <p:spPr>
          <a:xfrm>
            <a:off x="5653084" y="0"/>
            <a:ext cx="1422398" cy="182880"/>
          </a:xfrm>
          <a:prstGeom prst="homePlat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Reference values</a:t>
            </a:r>
          </a:p>
        </p:txBody>
      </p:sp>
      <p:sp>
        <p:nvSpPr>
          <p:cNvPr id="53" name="Pentagon 52"/>
          <p:cNvSpPr/>
          <p:nvPr/>
        </p:nvSpPr>
        <p:spPr>
          <a:xfrm>
            <a:off x="4287833" y="0"/>
            <a:ext cx="1490667" cy="182880"/>
          </a:xfrm>
          <a:prstGeom prst="homePlate">
            <a:avLst/>
          </a:prstGeom>
          <a:solidFill>
            <a:srgbClr val="A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Treatment effect</a:t>
            </a:r>
          </a:p>
        </p:txBody>
      </p:sp>
      <p:sp>
        <p:nvSpPr>
          <p:cNvPr id="54" name="Pentagon 53"/>
          <p:cNvSpPr/>
          <p:nvPr/>
        </p:nvSpPr>
        <p:spPr>
          <a:xfrm>
            <a:off x="3263582" y="1766"/>
            <a:ext cx="1225868" cy="184289"/>
          </a:xfrm>
          <a:prstGeom prst="homePlat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Complications</a:t>
            </a:r>
          </a:p>
        </p:txBody>
      </p:sp>
      <p:sp>
        <p:nvSpPr>
          <p:cNvPr id="55" name="Pentagon 54"/>
          <p:cNvSpPr/>
          <p:nvPr/>
        </p:nvSpPr>
        <p:spPr>
          <a:xfrm>
            <a:off x="2238693" y="-1409"/>
            <a:ext cx="1166809" cy="184289"/>
          </a:xfrm>
          <a:prstGeom prst="homePlat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The Cohorts</a:t>
            </a:r>
          </a:p>
        </p:txBody>
      </p:sp>
      <p:sp>
        <p:nvSpPr>
          <p:cNvPr id="56" name="Pentagon 55"/>
          <p:cNvSpPr/>
          <p:nvPr/>
        </p:nvSpPr>
        <p:spPr>
          <a:xfrm>
            <a:off x="771525" y="-1409"/>
            <a:ext cx="1628775" cy="184289"/>
          </a:xfrm>
          <a:prstGeom prst="homePlat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The HOLBAEK Study</a:t>
            </a:r>
          </a:p>
        </p:txBody>
      </p:sp>
      <p:sp>
        <p:nvSpPr>
          <p:cNvPr id="57" name="Pentagon 56"/>
          <p:cNvSpPr/>
          <p:nvPr/>
        </p:nvSpPr>
        <p:spPr>
          <a:xfrm>
            <a:off x="-4762" y="-1"/>
            <a:ext cx="890587" cy="182881"/>
          </a:xfrm>
          <a:prstGeom prst="homePlate">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Agenda</a:t>
            </a:r>
          </a:p>
        </p:txBody>
      </p:sp>
    </p:spTree>
    <p:extLst>
      <p:ext uri="{BB962C8B-B14F-4D97-AF65-F5344CB8AC3E}">
        <p14:creationId xmlns:p14="http://schemas.microsoft.com/office/powerpoint/2010/main" val="140726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4ADDEB8-969C-75EB-3BB4-D5CFE77454B3}"/>
              </a:ext>
            </a:extLst>
          </p:cNvPr>
          <p:cNvPicPr>
            <a:picLocks noChangeAspect="1"/>
          </p:cNvPicPr>
          <p:nvPr/>
        </p:nvPicPr>
        <p:blipFill>
          <a:blip r:embed="rId2"/>
          <a:stretch>
            <a:fillRect/>
          </a:stretch>
        </p:blipFill>
        <p:spPr>
          <a:xfrm>
            <a:off x="3451099" y="457200"/>
            <a:ext cx="5289802" cy="5943600"/>
          </a:xfrm>
          <a:prstGeom prst="rect">
            <a:avLst/>
          </a:prstGeom>
        </p:spPr>
      </p:pic>
    </p:spTree>
    <p:extLst>
      <p:ext uri="{BB962C8B-B14F-4D97-AF65-F5344CB8AC3E}">
        <p14:creationId xmlns:p14="http://schemas.microsoft.com/office/powerpoint/2010/main" val="4245154959"/>
      </p:ext>
    </p:extLst>
  </p:cSld>
  <p:clrMapOvr>
    <a:masterClrMapping/>
  </p:clrMapOvr>
</p:sld>
</file>

<file path=ppt/theme/theme1.xml><?xml version="1.0" encoding="utf-8"?>
<a:theme xmlns:a="http://schemas.openxmlformats.org/drawingml/2006/main" name="Kontortema">
  <a:themeElements>
    <a:clrScheme name="Brugerdefineret 58">
      <a:dk1>
        <a:srgbClr val="000000"/>
      </a:dk1>
      <a:lt1>
        <a:srgbClr val="FFFFFF"/>
      </a:lt1>
      <a:dk2>
        <a:srgbClr val="000000"/>
      </a:dk2>
      <a:lt2>
        <a:srgbClr val="FFFFFF"/>
      </a:lt2>
      <a:accent1>
        <a:srgbClr val="000000"/>
      </a:accent1>
      <a:accent2>
        <a:srgbClr val="A5A5A5"/>
      </a:accent2>
      <a:accent3>
        <a:srgbClr val="000853"/>
      </a:accent3>
      <a:accent4>
        <a:srgbClr val="A5A5A5"/>
      </a:accent4>
      <a:accent5>
        <a:srgbClr val="000853"/>
      </a:accent5>
      <a:accent6>
        <a:srgbClr val="A5A5A5"/>
      </a:accent6>
      <a:hlink>
        <a:srgbClr val="0000FF"/>
      </a:hlink>
      <a:folHlink>
        <a:srgbClr val="800080"/>
      </a:folHlink>
    </a:clrScheme>
    <a:fontScheme name="ECO">
      <a:majorFont>
        <a:latin typeface="Georgia"/>
        <a:ea typeface=""/>
        <a:cs typeface=""/>
      </a:majorFont>
      <a:minorFont>
        <a:latin typeface="Georgi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9511</TotalTime>
  <Words>1114</Words>
  <Application>Microsoft Office PowerPoint</Application>
  <PresentationFormat>Widescreen</PresentationFormat>
  <Paragraphs>162</Paragraphs>
  <Slides>19</Slides>
  <Notes>4</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2</vt:i4>
      </vt:variant>
      <vt:variant>
        <vt:lpstr>Slidetitler</vt:lpstr>
      </vt:variant>
      <vt:variant>
        <vt:i4>19</vt:i4>
      </vt:variant>
    </vt:vector>
  </HeadingPairs>
  <TitlesOfParts>
    <vt:vector size="29" baseType="lpstr">
      <vt:lpstr>Apis For Office</vt:lpstr>
      <vt:lpstr>Apis For Office Light</vt:lpstr>
      <vt:lpstr>Arial</vt:lpstr>
      <vt:lpstr>Calibri</vt:lpstr>
      <vt:lpstr>Comic Sans MS</vt:lpstr>
      <vt:lpstr>Georgia</vt:lpstr>
      <vt:lpstr>Times New Roman</vt:lpstr>
      <vt:lpstr>Kontortema</vt:lpstr>
      <vt:lpstr>Acrobat Document</vt:lpstr>
      <vt:lpstr>Photo Editor Foto</vt:lpstr>
      <vt:lpstr>PowerPoint-præsentation</vt:lpstr>
      <vt:lpstr>PowerPoint-præsentation</vt:lpstr>
      <vt:lpstr>PowerPoint-præsentation</vt:lpstr>
      <vt:lpstr>PowerPoint-præsentation</vt:lpstr>
      <vt:lpstr>Paediatricians secure  optimal growth, development and thriving </vt:lpstr>
      <vt:lpstr>Vækst og udvikling er mange ting !</vt:lpstr>
      <vt:lpstr>Take Home Message</vt:lpstr>
      <vt:lpstr>Complications to overweight</vt:lpstr>
      <vt:lpstr>PowerPoint-præsentation</vt:lpstr>
      <vt:lpstr>PowerPoint-præsentation</vt:lpstr>
      <vt:lpstr>PowerPoint-præsentation</vt:lpstr>
      <vt:lpstr>PowerPoint-præsentation</vt:lpstr>
      <vt:lpstr>PowerPoint-præsentation</vt:lpstr>
      <vt:lpstr> Impaired glucose metabolism and altered gut microbiome despite calorie restriction of ob/ob mice </vt:lpstr>
      <vt:lpstr>PowerPoint-præsentation</vt:lpstr>
      <vt:lpstr>Fat mass (energy) regulation Expected treatment heterogeneity (i.e., treatment responses)</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Louise</dc:creator>
  <cp:lastModifiedBy>Jens-Christian Holm</cp:lastModifiedBy>
  <cp:revision>434</cp:revision>
  <dcterms:created xsi:type="dcterms:W3CDTF">2014-04-29T19:42:53Z</dcterms:created>
  <dcterms:modified xsi:type="dcterms:W3CDTF">2022-09-06T09:14:45Z</dcterms:modified>
</cp:coreProperties>
</file>